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421" r:id="rId2"/>
    <p:sldId id="427" r:id="rId3"/>
    <p:sldId id="404" r:id="rId4"/>
    <p:sldId id="422" r:id="rId5"/>
    <p:sldId id="398" r:id="rId6"/>
    <p:sldId id="347" r:id="rId7"/>
    <p:sldId id="393" r:id="rId8"/>
    <p:sldId id="426" r:id="rId9"/>
    <p:sldId id="408" r:id="rId10"/>
    <p:sldId id="418" r:id="rId11"/>
    <p:sldId id="416" r:id="rId12"/>
    <p:sldId id="417" r:id="rId13"/>
    <p:sldId id="403" r:id="rId14"/>
    <p:sldId id="425" r:id="rId15"/>
    <p:sldId id="358" r:id="rId16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18B"/>
    <a:srgbClr val="CC0000"/>
    <a:srgbClr val="CC6600"/>
    <a:srgbClr val="6A34BA"/>
    <a:srgbClr val="FA570E"/>
    <a:srgbClr val="FE007F"/>
    <a:srgbClr val="FE7164"/>
    <a:srgbClr val="CC00CC"/>
    <a:srgbClr val="33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4" autoAdjust="0"/>
    <p:restoredTop sz="98506" autoAdjust="0"/>
  </p:normalViewPr>
  <p:slideViewPr>
    <p:cSldViewPr>
      <p:cViewPr varScale="1">
        <p:scale>
          <a:sx n="81" d="100"/>
          <a:sy n="81" d="100"/>
        </p:scale>
        <p:origin x="60" y="28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29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01E9-A5F6-482E-BE66-1153D9633A48}" type="datetimeFigureOut">
              <a:rPr lang="ms-MY" smtClean="0"/>
              <a:pPr/>
              <a:t>6/07/2017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760E-575F-482B-A7AF-82EF3EDEDDE9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5955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5C8C-8CF5-4579-BE0C-E6C08727105C}" type="datetimeFigureOut">
              <a:rPr lang="ms-MY" smtClean="0"/>
              <a:pPr/>
              <a:t>6/07/2017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7F1-F1FD-4FC1-8283-099D597F22DD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4470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7F1-F1FD-4FC1-8283-099D597F22DD}" type="slidenum">
              <a:rPr lang="ms-MY" smtClean="0"/>
              <a:pPr/>
              <a:t>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8473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10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514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3184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57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1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07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2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5D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273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3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450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4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626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5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912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FB1C3-F84D-45C9-8E69-ED6F708A453F}" type="datetimeFigureOut">
              <a:rPr lang="en-US" smtClean="0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3E6D2-65A2-44D4-8F96-ED693FE81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ANIMATION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191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47510" y="6409324"/>
            <a:ext cx="224140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933952" y="6409324"/>
            <a:ext cx="224140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853" y="6522684"/>
            <a:ext cx="38109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8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1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  <p:sldLayoutId id="2147483694" r:id="rId13"/>
    <p:sldLayoutId id="2147483649" r:id="rId14"/>
    <p:sldLayoutId id="2147483650" r:id="rId15"/>
    <p:sldLayoutId id="2147483652" r:id="rId16"/>
    <p:sldLayoutId id="2147483653" r:id="rId17"/>
    <p:sldLayoutId id="2147483654" r:id="rId18"/>
    <p:sldLayoutId id="2147483655" r:id="rId19"/>
    <p:sldLayoutId id="2147483657" r:id="rId20"/>
    <p:sldLayoutId id="2147483695" r:id="rId21"/>
    <p:sldLayoutId id="2147483696" r:id="rId2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084" y="2077591"/>
            <a:ext cx="106340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Arial Rounded MT Bold" pitchFamily="34" charset="0"/>
              </a:rPr>
              <a:t>Adopting </a:t>
            </a:r>
            <a:r>
              <a:rPr lang="en-IN" sz="4000" dirty="0">
                <a:solidFill>
                  <a:schemeClr val="bg1"/>
                </a:solidFill>
                <a:latin typeface="Arial Rounded MT Bold" pitchFamily="34" charset="0"/>
              </a:rPr>
              <a:t>MOOCs for Credit Transfer </a:t>
            </a:r>
            <a:r>
              <a:rPr lang="en-IN" sz="4000" dirty="0" smtClean="0">
                <a:solidFill>
                  <a:schemeClr val="bg1"/>
                </a:solidFill>
                <a:latin typeface="Arial Rounded MT Bold" pitchFamily="34" charset="0"/>
              </a:rPr>
              <a:t>-</a:t>
            </a:r>
            <a:endParaRPr lang="en-IN" sz="4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r"/>
            <a:r>
              <a:rPr lang="en-IN" sz="3600" b="1" dirty="0" smtClean="0">
                <a:solidFill>
                  <a:srgbClr val="FFC000"/>
                </a:solidFill>
                <a:latin typeface="Times New Roman"/>
              </a:rPr>
              <a:t>A </a:t>
            </a:r>
            <a:r>
              <a:rPr lang="en-IN" sz="3600" b="1" dirty="0">
                <a:solidFill>
                  <a:srgbClr val="FFC000"/>
                </a:solidFill>
                <a:latin typeface="Times New Roman"/>
              </a:rPr>
              <a:t>Step by Step </a:t>
            </a:r>
            <a:r>
              <a:rPr lang="en-IN" sz="3600" b="1" dirty="0" smtClean="0">
                <a:solidFill>
                  <a:srgbClr val="FFC000"/>
                </a:solidFill>
                <a:latin typeface="Times New Roman"/>
              </a:rPr>
              <a:t>Guide…</a:t>
            </a:r>
            <a:endParaRPr lang="en-IN" sz="3600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23" y="2316590"/>
            <a:ext cx="1153144" cy="120039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1"/>
          <a:stretch/>
        </p:blipFill>
        <p:spPr bwMode="auto">
          <a:xfrm>
            <a:off x="-12701" y="-552898"/>
            <a:ext cx="4647933" cy="263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8"/>
          <a:stretch/>
        </p:blipFill>
        <p:spPr bwMode="auto">
          <a:xfrm>
            <a:off x="4736618" y="-537022"/>
            <a:ext cx="4193212" cy="26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/>
          <a:stretch>
            <a:fillRect/>
          </a:stretch>
        </p:blipFill>
        <p:spPr bwMode="auto">
          <a:xfrm>
            <a:off x="9031216" y="-537022"/>
            <a:ext cx="316396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699986" y="4724487"/>
            <a:ext cx="108732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Dr(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Mrs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Pankaj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Mittal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Additional Secretary, University Grants Commission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(Former Vice Chancellor, BPS Women University, Haryana 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Vigyan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Bhawan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July 9, 2017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7" y="4898225"/>
            <a:ext cx="1239902" cy="13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7809" y="1080452"/>
            <a:ext cx="332815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Issued on</a:t>
            </a:r>
            <a:r>
              <a:rPr lang="id-I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July 2016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12195175" cy="954107"/>
          </a:xfrm>
          <a:prstGeom prst="rect">
            <a:avLst/>
          </a:prstGeom>
          <a:solidFill>
            <a:srgbClr val="0B018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atin typeface="+mj-lt"/>
                <a:cs typeface="Times New Roman" pitchFamily="18" charset="0"/>
              </a:rPr>
              <a:t>UGC </a:t>
            </a:r>
            <a:r>
              <a:rPr lang="en-IN" sz="2800" b="1" dirty="0">
                <a:latin typeface="+mj-lt"/>
                <a:cs typeface="Times New Roman" pitchFamily="18" charset="0"/>
              </a:rPr>
              <a:t>(Credit Framework for Online Learning Courses </a:t>
            </a:r>
            <a:r>
              <a:rPr lang="en-IN" sz="2800" b="1" dirty="0" smtClean="0">
                <a:latin typeface="+mj-lt"/>
                <a:cs typeface="Times New Roman" pitchFamily="18" charset="0"/>
              </a:rPr>
              <a:t>through SWAYAM</a:t>
            </a:r>
            <a:r>
              <a:rPr lang="en-IN" sz="2800" b="1" dirty="0">
                <a:latin typeface="+mj-lt"/>
                <a:cs typeface="Times New Roman" pitchFamily="18" charset="0"/>
              </a:rPr>
              <a:t>) Regulation, </a:t>
            </a:r>
            <a:r>
              <a:rPr lang="en-IN" sz="2800" b="1" dirty="0" smtClean="0">
                <a:latin typeface="+mj-lt"/>
                <a:cs typeface="Times New Roman" pitchFamily="18" charset="0"/>
              </a:rPr>
              <a:t>2016</a:t>
            </a:r>
            <a:endParaRPr lang="en-US" sz="8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303223" y="2818510"/>
            <a:ext cx="3423346" cy="3426109"/>
            <a:chOff x="4384327" y="3450941"/>
            <a:chExt cx="3423346" cy="3426109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4384327" y="3450941"/>
              <a:ext cx="3423346" cy="3426109"/>
            </a:xfrm>
            <a:custGeom>
              <a:avLst/>
              <a:gdLst>
                <a:gd name="T0" fmla="*/ 523 w 1046"/>
                <a:gd name="T1" fmla="*/ 1016 h 1047"/>
                <a:gd name="T2" fmla="*/ 31 w 1046"/>
                <a:gd name="T3" fmla="*/ 524 h 1047"/>
                <a:gd name="T4" fmla="*/ 523 w 1046"/>
                <a:gd name="T5" fmla="*/ 32 h 1047"/>
                <a:gd name="T6" fmla="*/ 1015 w 1046"/>
                <a:gd name="T7" fmla="*/ 524 h 1047"/>
                <a:gd name="T8" fmla="*/ 523 w 1046"/>
                <a:gd name="T9" fmla="*/ 1016 h 1047"/>
                <a:gd name="T10" fmla="*/ 523 w 1046"/>
                <a:gd name="T11" fmla="*/ 0 h 1047"/>
                <a:gd name="T12" fmla="*/ 0 w 1046"/>
                <a:gd name="T13" fmla="*/ 524 h 1047"/>
                <a:gd name="T14" fmla="*/ 523 w 1046"/>
                <a:gd name="T15" fmla="*/ 1047 h 1047"/>
                <a:gd name="T16" fmla="*/ 1046 w 1046"/>
                <a:gd name="T17" fmla="*/ 524 h 1047"/>
                <a:gd name="T18" fmla="*/ 523 w 1046"/>
                <a:gd name="T1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047">
                  <a:moveTo>
                    <a:pt x="523" y="1016"/>
                  </a:moveTo>
                  <a:cubicBezTo>
                    <a:pt x="251" y="1016"/>
                    <a:pt x="31" y="796"/>
                    <a:pt x="31" y="524"/>
                  </a:cubicBezTo>
                  <a:cubicBezTo>
                    <a:pt x="31" y="252"/>
                    <a:pt x="251" y="32"/>
                    <a:pt x="523" y="32"/>
                  </a:cubicBezTo>
                  <a:cubicBezTo>
                    <a:pt x="795" y="32"/>
                    <a:pt x="1015" y="252"/>
                    <a:pt x="1015" y="524"/>
                  </a:cubicBezTo>
                  <a:cubicBezTo>
                    <a:pt x="1015" y="796"/>
                    <a:pt x="795" y="1016"/>
                    <a:pt x="523" y="1016"/>
                  </a:cubicBezTo>
                  <a:moveTo>
                    <a:pt x="523" y="0"/>
                  </a:moveTo>
                  <a:cubicBezTo>
                    <a:pt x="234" y="0"/>
                    <a:pt x="0" y="235"/>
                    <a:pt x="0" y="524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4"/>
                  </a:cubicBezTo>
                  <a:cubicBezTo>
                    <a:pt x="1046" y="235"/>
                    <a:pt x="812" y="0"/>
                    <a:pt x="523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583263" y="3654021"/>
              <a:ext cx="3024095" cy="3024095"/>
            </a:xfrm>
            <a:custGeom>
              <a:avLst/>
              <a:gdLst>
                <a:gd name="T0" fmla="*/ 462 w 924"/>
                <a:gd name="T1" fmla="*/ 891 h 924"/>
                <a:gd name="T2" fmla="*/ 32 w 924"/>
                <a:gd name="T3" fmla="*/ 462 h 924"/>
                <a:gd name="T4" fmla="*/ 462 w 924"/>
                <a:gd name="T5" fmla="*/ 32 h 924"/>
                <a:gd name="T6" fmla="*/ 892 w 924"/>
                <a:gd name="T7" fmla="*/ 462 h 924"/>
                <a:gd name="T8" fmla="*/ 462 w 924"/>
                <a:gd name="T9" fmla="*/ 891 h 924"/>
                <a:gd name="T10" fmla="*/ 462 w 924"/>
                <a:gd name="T11" fmla="*/ 0 h 924"/>
                <a:gd name="T12" fmla="*/ 0 w 924"/>
                <a:gd name="T13" fmla="*/ 462 h 924"/>
                <a:gd name="T14" fmla="*/ 462 w 924"/>
                <a:gd name="T15" fmla="*/ 924 h 924"/>
                <a:gd name="T16" fmla="*/ 924 w 924"/>
                <a:gd name="T17" fmla="*/ 462 h 924"/>
                <a:gd name="T18" fmla="*/ 462 w 924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924">
                  <a:moveTo>
                    <a:pt x="462" y="891"/>
                  </a:moveTo>
                  <a:cubicBezTo>
                    <a:pt x="225" y="891"/>
                    <a:pt x="32" y="699"/>
                    <a:pt x="32" y="462"/>
                  </a:cubicBezTo>
                  <a:cubicBezTo>
                    <a:pt x="32" y="225"/>
                    <a:pt x="225" y="32"/>
                    <a:pt x="462" y="32"/>
                  </a:cubicBezTo>
                  <a:cubicBezTo>
                    <a:pt x="699" y="32"/>
                    <a:pt x="892" y="225"/>
                    <a:pt x="892" y="462"/>
                  </a:cubicBezTo>
                  <a:cubicBezTo>
                    <a:pt x="892" y="699"/>
                    <a:pt x="699" y="891"/>
                    <a:pt x="462" y="891"/>
                  </a:cubicBezTo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717"/>
                    <a:pt x="207" y="924"/>
                    <a:pt x="462" y="924"/>
                  </a:cubicBezTo>
                  <a:cubicBezTo>
                    <a:pt x="717" y="924"/>
                    <a:pt x="924" y="717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793250" y="3864008"/>
              <a:ext cx="2605501" cy="2604120"/>
            </a:xfrm>
            <a:custGeom>
              <a:avLst/>
              <a:gdLst>
                <a:gd name="T0" fmla="*/ 398 w 796"/>
                <a:gd name="T1" fmla="*/ 765 h 796"/>
                <a:gd name="T2" fmla="*/ 31 w 796"/>
                <a:gd name="T3" fmla="*/ 398 h 796"/>
                <a:gd name="T4" fmla="*/ 398 w 796"/>
                <a:gd name="T5" fmla="*/ 31 h 796"/>
                <a:gd name="T6" fmla="*/ 765 w 796"/>
                <a:gd name="T7" fmla="*/ 398 h 796"/>
                <a:gd name="T8" fmla="*/ 398 w 796"/>
                <a:gd name="T9" fmla="*/ 765 h 796"/>
                <a:gd name="T10" fmla="*/ 398 w 796"/>
                <a:gd name="T11" fmla="*/ 0 h 796"/>
                <a:gd name="T12" fmla="*/ 0 w 796"/>
                <a:gd name="T13" fmla="*/ 398 h 796"/>
                <a:gd name="T14" fmla="*/ 398 w 796"/>
                <a:gd name="T15" fmla="*/ 796 h 796"/>
                <a:gd name="T16" fmla="*/ 796 w 796"/>
                <a:gd name="T17" fmla="*/ 398 h 796"/>
                <a:gd name="T18" fmla="*/ 398 w 796"/>
                <a:gd name="T1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796">
                  <a:moveTo>
                    <a:pt x="398" y="765"/>
                  </a:moveTo>
                  <a:cubicBezTo>
                    <a:pt x="195" y="765"/>
                    <a:pt x="31" y="601"/>
                    <a:pt x="31" y="398"/>
                  </a:cubicBezTo>
                  <a:cubicBezTo>
                    <a:pt x="31" y="195"/>
                    <a:pt x="195" y="31"/>
                    <a:pt x="398" y="31"/>
                  </a:cubicBezTo>
                  <a:cubicBezTo>
                    <a:pt x="601" y="31"/>
                    <a:pt x="765" y="195"/>
                    <a:pt x="765" y="398"/>
                  </a:cubicBezTo>
                  <a:cubicBezTo>
                    <a:pt x="765" y="601"/>
                    <a:pt x="601" y="765"/>
                    <a:pt x="398" y="765"/>
                  </a:cubicBezTo>
                  <a:moveTo>
                    <a:pt x="398" y="0"/>
                  </a:moveTo>
                  <a:cubicBezTo>
                    <a:pt x="178" y="0"/>
                    <a:pt x="0" y="178"/>
                    <a:pt x="0" y="398"/>
                  </a:cubicBezTo>
                  <a:cubicBezTo>
                    <a:pt x="0" y="618"/>
                    <a:pt x="178" y="796"/>
                    <a:pt x="398" y="796"/>
                  </a:cubicBezTo>
                  <a:cubicBezTo>
                    <a:pt x="618" y="796"/>
                    <a:pt x="796" y="618"/>
                    <a:pt x="796" y="398"/>
                  </a:cubicBezTo>
                  <a:cubicBezTo>
                    <a:pt x="796" y="178"/>
                    <a:pt x="618" y="0"/>
                    <a:pt x="398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996330" y="4067088"/>
              <a:ext cx="2199341" cy="2197960"/>
            </a:xfrm>
            <a:custGeom>
              <a:avLst/>
              <a:gdLst>
                <a:gd name="T0" fmla="*/ 336 w 672"/>
                <a:gd name="T1" fmla="*/ 639 h 672"/>
                <a:gd name="T2" fmla="*/ 33 w 672"/>
                <a:gd name="T3" fmla="*/ 336 h 672"/>
                <a:gd name="T4" fmla="*/ 336 w 672"/>
                <a:gd name="T5" fmla="*/ 32 h 672"/>
                <a:gd name="T6" fmla="*/ 640 w 672"/>
                <a:gd name="T7" fmla="*/ 336 h 672"/>
                <a:gd name="T8" fmla="*/ 336 w 672"/>
                <a:gd name="T9" fmla="*/ 639 h 672"/>
                <a:gd name="T10" fmla="*/ 336 w 672"/>
                <a:gd name="T11" fmla="*/ 0 h 672"/>
                <a:gd name="T12" fmla="*/ 0 w 672"/>
                <a:gd name="T13" fmla="*/ 336 h 672"/>
                <a:gd name="T14" fmla="*/ 336 w 672"/>
                <a:gd name="T15" fmla="*/ 672 h 672"/>
                <a:gd name="T16" fmla="*/ 672 w 672"/>
                <a:gd name="T17" fmla="*/ 336 h 672"/>
                <a:gd name="T18" fmla="*/ 336 w 672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39"/>
                  </a:moveTo>
                  <a:cubicBezTo>
                    <a:pt x="168" y="639"/>
                    <a:pt x="33" y="503"/>
                    <a:pt x="33" y="336"/>
                  </a:cubicBezTo>
                  <a:cubicBezTo>
                    <a:pt x="33" y="168"/>
                    <a:pt x="168" y="32"/>
                    <a:pt x="336" y="32"/>
                  </a:cubicBezTo>
                  <a:cubicBezTo>
                    <a:pt x="504" y="32"/>
                    <a:pt x="640" y="168"/>
                    <a:pt x="640" y="336"/>
                  </a:cubicBezTo>
                  <a:cubicBezTo>
                    <a:pt x="640" y="503"/>
                    <a:pt x="504" y="639"/>
                    <a:pt x="336" y="639"/>
                  </a:cubicBezTo>
                  <a:moveTo>
                    <a:pt x="336" y="0"/>
                  </a:moveTo>
                  <a:cubicBezTo>
                    <a:pt x="151" y="0"/>
                    <a:pt x="0" y="150"/>
                    <a:pt x="0" y="336"/>
                  </a:cubicBezTo>
                  <a:cubicBezTo>
                    <a:pt x="0" y="521"/>
                    <a:pt x="151" y="672"/>
                    <a:pt x="336" y="672"/>
                  </a:cubicBezTo>
                  <a:cubicBezTo>
                    <a:pt x="521" y="672"/>
                    <a:pt x="672" y="521"/>
                    <a:pt x="672" y="336"/>
                  </a:cubicBezTo>
                  <a:cubicBezTo>
                    <a:pt x="672" y="150"/>
                    <a:pt x="521" y="0"/>
                    <a:pt x="33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204936" y="4275694"/>
              <a:ext cx="1780748" cy="1780748"/>
            </a:xfrm>
            <a:custGeom>
              <a:avLst/>
              <a:gdLst>
                <a:gd name="T0" fmla="*/ 272 w 544"/>
                <a:gd name="T1" fmla="*/ 513 h 544"/>
                <a:gd name="T2" fmla="*/ 31 w 544"/>
                <a:gd name="T3" fmla="*/ 272 h 544"/>
                <a:gd name="T4" fmla="*/ 272 w 544"/>
                <a:gd name="T5" fmla="*/ 31 h 544"/>
                <a:gd name="T6" fmla="*/ 513 w 544"/>
                <a:gd name="T7" fmla="*/ 272 h 544"/>
                <a:gd name="T8" fmla="*/ 272 w 544"/>
                <a:gd name="T9" fmla="*/ 513 h 544"/>
                <a:gd name="T10" fmla="*/ 272 w 544"/>
                <a:gd name="T11" fmla="*/ 0 h 544"/>
                <a:gd name="T12" fmla="*/ 0 w 544"/>
                <a:gd name="T13" fmla="*/ 272 h 544"/>
                <a:gd name="T14" fmla="*/ 272 w 544"/>
                <a:gd name="T15" fmla="*/ 544 h 544"/>
                <a:gd name="T16" fmla="*/ 544 w 544"/>
                <a:gd name="T17" fmla="*/ 272 h 544"/>
                <a:gd name="T18" fmla="*/ 272 w 544"/>
                <a:gd name="T1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544">
                  <a:moveTo>
                    <a:pt x="272" y="513"/>
                  </a:moveTo>
                  <a:cubicBezTo>
                    <a:pt x="139" y="513"/>
                    <a:pt x="31" y="405"/>
                    <a:pt x="31" y="272"/>
                  </a:cubicBezTo>
                  <a:cubicBezTo>
                    <a:pt x="31" y="139"/>
                    <a:pt x="139" y="31"/>
                    <a:pt x="272" y="31"/>
                  </a:cubicBezTo>
                  <a:cubicBezTo>
                    <a:pt x="405" y="31"/>
                    <a:pt x="513" y="139"/>
                    <a:pt x="513" y="272"/>
                  </a:cubicBezTo>
                  <a:cubicBezTo>
                    <a:pt x="513" y="405"/>
                    <a:pt x="405" y="513"/>
                    <a:pt x="272" y="513"/>
                  </a:cubicBezTo>
                  <a:moveTo>
                    <a:pt x="272" y="0"/>
                  </a:moveTo>
                  <a:cubicBezTo>
                    <a:pt x="122" y="0"/>
                    <a:pt x="0" y="121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1"/>
                    <a:pt x="422" y="0"/>
                    <a:pt x="27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341905" y="4233161"/>
            <a:ext cx="1037504" cy="1793181"/>
          </a:xfrm>
          <a:custGeom>
            <a:avLst/>
            <a:gdLst>
              <a:gd name="T0" fmla="*/ 103 w 317"/>
              <a:gd name="T1" fmla="*/ 310 h 548"/>
              <a:gd name="T2" fmla="*/ 56 w 317"/>
              <a:gd name="T3" fmla="*/ 21 h 548"/>
              <a:gd name="T4" fmla="*/ 56 w 317"/>
              <a:gd name="T5" fmla="*/ 21 h 548"/>
              <a:gd name="T6" fmla="*/ 56 w 317"/>
              <a:gd name="T7" fmla="*/ 19 h 548"/>
              <a:gd name="T8" fmla="*/ 37 w 317"/>
              <a:gd name="T9" fmla="*/ 0 h 548"/>
              <a:gd name="T10" fmla="*/ 18 w 317"/>
              <a:gd name="T11" fmla="*/ 14 h 548"/>
              <a:gd name="T12" fmla="*/ 18 w 317"/>
              <a:gd name="T13" fmla="*/ 14 h 548"/>
              <a:gd name="T14" fmla="*/ 18 w 317"/>
              <a:gd name="T15" fmla="*/ 15 h 548"/>
              <a:gd name="T16" fmla="*/ 18 w 317"/>
              <a:gd name="T17" fmla="*/ 17 h 548"/>
              <a:gd name="T18" fmla="*/ 70 w 317"/>
              <a:gd name="T19" fmla="*/ 328 h 548"/>
              <a:gd name="T20" fmla="*/ 315 w 317"/>
              <a:gd name="T21" fmla="*/ 548 h 548"/>
              <a:gd name="T22" fmla="*/ 317 w 317"/>
              <a:gd name="T23" fmla="*/ 508 h 548"/>
              <a:gd name="T24" fmla="*/ 103 w 317"/>
              <a:gd name="T25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" h="548">
                <a:moveTo>
                  <a:pt x="103" y="310"/>
                </a:moveTo>
                <a:cubicBezTo>
                  <a:pt x="57" y="223"/>
                  <a:pt x="38" y="122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9"/>
                  <a:pt x="47" y="0"/>
                  <a:pt x="37" y="0"/>
                </a:cubicBezTo>
                <a:cubicBezTo>
                  <a:pt x="28" y="0"/>
                  <a:pt x="20" y="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0" y="126"/>
                  <a:pt x="20" y="235"/>
                  <a:pt x="70" y="328"/>
                </a:cubicBezTo>
                <a:cubicBezTo>
                  <a:pt x="122" y="425"/>
                  <a:pt x="207" y="504"/>
                  <a:pt x="315" y="548"/>
                </a:cubicBezTo>
                <a:cubicBezTo>
                  <a:pt x="317" y="508"/>
                  <a:pt x="317" y="508"/>
                  <a:pt x="317" y="508"/>
                </a:cubicBezTo>
                <a:cubicBezTo>
                  <a:pt x="223" y="466"/>
                  <a:pt x="149" y="395"/>
                  <a:pt x="103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466240" y="3473338"/>
            <a:ext cx="920076" cy="2421762"/>
          </a:xfrm>
          <a:custGeom>
            <a:avLst/>
            <a:gdLst>
              <a:gd name="T0" fmla="*/ 102 w 281"/>
              <a:gd name="T1" fmla="*/ 522 h 740"/>
              <a:gd name="T2" fmla="*/ 59 w 281"/>
              <a:gd name="T3" fmla="*/ 260 h 740"/>
              <a:gd name="T4" fmla="*/ 74 w 281"/>
              <a:gd name="T5" fmla="*/ 200 h 740"/>
              <a:gd name="T6" fmla="*/ 176 w 281"/>
              <a:gd name="T7" fmla="*/ 37 h 740"/>
              <a:gd name="T8" fmla="*/ 176 w 281"/>
              <a:gd name="T9" fmla="*/ 37 h 740"/>
              <a:gd name="T10" fmla="*/ 183 w 281"/>
              <a:gd name="T11" fmla="*/ 21 h 740"/>
              <a:gd name="T12" fmla="*/ 162 w 281"/>
              <a:gd name="T13" fmla="*/ 0 h 740"/>
              <a:gd name="T14" fmla="*/ 146 w 281"/>
              <a:gd name="T15" fmla="*/ 8 h 740"/>
              <a:gd name="T16" fmla="*/ 34 w 281"/>
              <a:gd name="T17" fmla="*/ 187 h 740"/>
              <a:gd name="T18" fmla="*/ 18 w 281"/>
              <a:gd name="T19" fmla="*/ 253 h 740"/>
              <a:gd name="T20" fmla="*/ 65 w 281"/>
              <a:gd name="T21" fmla="*/ 542 h 740"/>
              <a:gd name="T22" fmla="*/ 279 w 281"/>
              <a:gd name="T23" fmla="*/ 740 h 740"/>
              <a:gd name="T24" fmla="*/ 281 w 281"/>
              <a:gd name="T25" fmla="*/ 695 h 740"/>
              <a:gd name="T26" fmla="*/ 102 w 281"/>
              <a:gd name="T27" fmla="*/ 52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1" h="740">
                <a:moveTo>
                  <a:pt x="102" y="522"/>
                </a:moveTo>
                <a:cubicBezTo>
                  <a:pt x="60" y="444"/>
                  <a:pt x="43" y="352"/>
                  <a:pt x="59" y="260"/>
                </a:cubicBezTo>
                <a:cubicBezTo>
                  <a:pt x="62" y="240"/>
                  <a:pt x="67" y="220"/>
                  <a:pt x="74" y="200"/>
                </a:cubicBezTo>
                <a:cubicBezTo>
                  <a:pt x="95" y="136"/>
                  <a:pt x="131" y="81"/>
                  <a:pt x="17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80" y="33"/>
                  <a:pt x="183" y="27"/>
                  <a:pt x="183" y="21"/>
                </a:cubicBezTo>
                <a:cubicBezTo>
                  <a:pt x="183" y="9"/>
                  <a:pt x="174" y="0"/>
                  <a:pt x="162" y="0"/>
                </a:cubicBezTo>
                <a:cubicBezTo>
                  <a:pt x="155" y="0"/>
                  <a:pt x="150" y="3"/>
                  <a:pt x="146" y="8"/>
                </a:cubicBezTo>
                <a:cubicBezTo>
                  <a:pt x="96" y="56"/>
                  <a:pt x="57" y="117"/>
                  <a:pt x="34" y="187"/>
                </a:cubicBezTo>
                <a:cubicBezTo>
                  <a:pt x="27" y="209"/>
                  <a:pt x="21" y="231"/>
                  <a:pt x="18" y="253"/>
                </a:cubicBezTo>
                <a:cubicBezTo>
                  <a:pt x="0" y="354"/>
                  <a:pt x="19" y="455"/>
                  <a:pt x="65" y="542"/>
                </a:cubicBezTo>
                <a:cubicBezTo>
                  <a:pt x="111" y="627"/>
                  <a:pt x="185" y="698"/>
                  <a:pt x="279" y="740"/>
                </a:cubicBezTo>
                <a:cubicBezTo>
                  <a:pt x="281" y="695"/>
                  <a:pt x="281" y="695"/>
                  <a:pt x="281" y="695"/>
                </a:cubicBezTo>
                <a:cubicBezTo>
                  <a:pt x="203" y="656"/>
                  <a:pt x="141" y="595"/>
                  <a:pt x="102" y="5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4446899" y="5273428"/>
            <a:ext cx="925602" cy="896591"/>
          </a:xfrm>
          <a:custGeom>
            <a:avLst/>
            <a:gdLst>
              <a:gd name="T0" fmla="*/ 38 w 283"/>
              <a:gd name="T1" fmla="*/ 10 h 274"/>
              <a:gd name="T2" fmla="*/ 37 w 283"/>
              <a:gd name="T3" fmla="*/ 10 h 274"/>
              <a:gd name="T4" fmla="*/ 20 w 283"/>
              <a:gd name="T5" fmla="*/ 0 h 274"/>
              <a:gd name="T6" fmla="*/ 0 w 283"/>
              <a:gd name="T7" fmla="*/ 21 h 274"/>
              <a:gd name="T8" fmla="*/ 3 w 283"/>
              <a:gd name="T9" fmla="*/ 32 h 274"/>
              <a:gd name="T10" fmla="*/ 281 w 283"/>
              <a:gd name="T11" fmla="*/ 274 h 274"/>
              <a:gd name="T12" fmla="*/ 283 w 283"/>
              <a:gd name="T13" fmla="*/ 230 h 274"/>
              <a:gd name="T14" fmla="*/ 38 w 283"/>
              <a:gd name="T15" fmla="*/ 1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74">
                <a:moveTo>
                  <a:pt x="38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4"/>
                  <a:pt x="27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5"/>
                  <a:pt x="1" y="29"/>
                  <a:pt x="3" y="32"/>
                </a:cubicBezTo>
                <a:cubicBezTo>
                  <a:pt x="62" y="140"/>
                  <a:pt x="158" y="228"/>
                  <a:pt x="281" y="274"/>
                </a:cubicBezTo>
                <a:cubicBezTo>
                  <a:pt x="283" y="230"/>
                  <a:pt x="283" y="230"/>
                  <a:pt x="283" y="230"/>
                </a:cubicBezTo>
                <a:cubicBezTo>
                  <a:pt x="175" y="186"/>
                  <a:pt x="90" y="107"/>
                  <a:pt x="38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6512236" y="3705429"/>
            <a:ext cx="1105197" cy="2347162"/>
          </a:xfrm>
          <a:custGeom>
            <a:avLst/>
            <a:gdLst>
              <a:gd name="T0" fmla="*/ 257 w 338"/>
              <a:gd name="T1" fmla="*/ 11 h 717"/>
              <a:gd name="T2" fmla="*/ 254 w 338"/>
              <a:gd name="T3" fmla="*/ 7 h 717"/>
              <a:gd name="T4" fmla="*/ 254 w 338"/>
              <a:gd name="T5" fmla="*/ 6 h 717"/>
              <a:gd name="T6" fmla="*/ 239 w 338"/>
              <a:gd name="T7" fmla="*/ 0 h 717"/>
              <a:gd name="T8" fmla="*/ 220 w 338"/>
              <a:gd name="T9" fmla="*/ 19 h 717"/>
              <a:gd name="T10" fmla="*/ 224 w 338"/>
              <a:gd name="T11" fmla="*/ 29 h 717"/>
              <a:gd name="T12" fmla="*/ 223 w 338"/>
              <a:gd name="T13" fmla="*/ 29 h 717"/>
              <a:gd name="T14" fmla="*/ 275 w 338"/>
              <a:gd name="T15" fmla="*/ 353 h 717"/>
              <a:gd name="T16" fmla="*/ 263 w 338"/>
              <a:gd name="T17" fmla="*/ 399 h 717"/>
              <a:gd name="T18" fmla="*/ 3 w 338"/>
              <a:gd name="T19" fmla="*/ 675 h 717"/>
              <a:gd name="T20" fmla="*/ 0 w 338"/>
              <a:gd name="T21" fmla="*/ 717 h 717"/>
              <a:gd name="T22" fmla="*/ 299 w 338"/>
              <a:gd name="T23" fmla="*/ 411 h 717"/>
              <a:gd name="T24" fmla="*/ 304 w 338"/>
              <a:gd name="T25" fmla="*/ 396 h 717"/>
              <a:gd name="T26" fmla="*/ 307 w 338"/>
              <a:gd name="T27" fmla="*/ 385 h 717"/>
              <a:gd name="T28" fmla="*/ 308 w 338"/>
              <a:gd name="T29" fmla="*/ 381 h 717"/>
              <a:gd name="T30" fmla="*/ 314 w 338"/>
              <a:gd name="T31" fmla="*/ 352 h 717"/>
              <a:gd name="T32" fmla="*/ 315 w 338"/>
              <a:gd name="T33" fmla="*/ 347 h 717"/>
              <a:gd name="T34" fmla="*/ 257 w 338"/>
              <a:gd name="T35" fmla="*/ 1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717">
                <a:moveTo>
                  <a:pt x="257" y="11"/>
                </a:moveTo>
                <a:cubicBezTo>
                  <a:pt x="256" y="10"/>
                  <a:pt x="255" y="8"/>
                  <a:pt x="254" y="7"/>
                </a:cubicBezTo>
                <a:cubicBezTo>
                  <a:pt x="254" y="6"/>
                  <a:pt x="254" y="6"/>
                  <a:pt x="254" y="6"/>
                </a:cubicBezTo>
                <a:cubicBezTo>
                  <a:pt x="250" y="2"/>
                  <a:pt x="245" y="0"/>
                  <a:pt x="239" y="0"/>
                </a:cubicBezTo>
                <a:cubicBezTo>
                  <a:pt x="229" y="0"/>
                  <a:pt x="220" y="8"/>
                  <a:pt x="220" y="19"/>
                </a:cubicBezTo>
                <a:cubicBezTo>
                  <a:pt x="220" y="22"/>
                  <a:pt x="222" y="26"/>
                  <a:pt x="224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79" y="124"/>
                  <a:pt x="300" y="239"/>
                  <a:pt x="275" y="353"/>
                </a:cubicBezTo>
                <a:cubicBezTo>
                  <a:pt x="272" y="368"/>
                  <a:pt x="268" y="384"/>
                  <a:pt x="263" y="399"/>
                </a:cubicBezTo>
                <a:cubicBezTo>
                  <a:pt x="220" y="530"/>
                  <a:pt x="122" y="627"/>
                  <a:pt x="3" y="675"/>
                </a:cubicBezTo>
                <a:cubicBezTo>
                  <a:pt x="0" y="717"/>
                  <a:pt x="0" y="717"/>
                  <a:pt x="0" y="717"/>
                </a:cubicBezTo>
                <a:cubicBezTo>
                  <a:pt x="136" y="668"/>
                  <a:pt x="250" y="559"/>
                  <a:pt x="299" y="411"/>
                </a:cubicBezTo>
                <a:cubicBezTo>
                  <a:pt x="301" y="406"/>
                  <a:pt x="302" y="401"/>
                  <a:pt x="304" y="396"/>
                </a:cubicBezTo>
                <a:cubicBezTo>
                  <a:pt x="305" y="392"/>
                  <a:pt x="306" y="389"/>
                  <a:pt x="307" y="385"/>
                </a:cubicBezTo>
                <a:cubicBezTo>
                  <a:pt x="307" y="384"/>
                  <a:pt x="307" y="383"/>
                  <a:pt x="308" y="381"/>
                </a:cubicBezTo>
                <a:cubicBezTo>
                  <a:pt x="310" y="372"/>
                  <a:pt x="313" y="362"/>
                  <a:pt x="314" y="352"/>
                </a:cubicBezTo>
                <a:cubicBezTo>
                  <a:pt x="315" y="351"/>
                  <a:pt x="315" y="349"/>
                  <a:pt x="315" y="347"/>
                </a:cubicBezTo>
                <a:cubicBezTo>
                  <a:pt x="338" y="229"/>
                  <a:pt x="315" y="110"/>
                  <a:pt x="257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>
            <a:off x="6354745" y="3150069"/>
            <a:ext cx="1138352" cy="2764373"/>
          </a:xfrm>
          <a:custGeom>
            <a:avLst/>
            <a:gdLst>
              <a:gd name="T0" fmla="*/ 271 w 348"/>
              <a:gd name="T1" fmla="*/ 199 h 845"/>
              <a:gd name="T2" fmla="*/ 25 w 348"/>
              <a:gd name="T3" fmla="*/ 1 h 845"/>
              <a:gd name="T4" fmla="*/ 25 w 348"/>
              <a:gd name="T5" fmla="*/ 1 h 845"/>
              <a:gd name="T6" fmla="*/ 21 w 348"/>
              <a:gd name="T7" fmla="*/ 0 h 845"/>
              <a:gd name="T8" fmla="*/ 0 w 348"/>
              <a:gd name="T9" fmla="*/ 21 h 845"/>
              <a:gd name="T10" fmla="*/ 17 w 348"/>
              <a:gd name="T11" fmla="*/ 42 h 845"/>
              <a:gd name="T12" fmla="*/ 238 w 348"/>
              <a:gd name="T13" fmla="*/ 225 h 845"/>
              <a:gd name="T14" fmla="*/ 280 w 348"/>
              <a:gd name="T15" fmla="*/ 525 h 845"/>
              <a:gd name="T16" fmla="*/ 271 w 348"/>
              <a:gd name="T17" fmla="*/ 556 h 845"/>
              <a:gd name="T18" fmla="*/ 55 w 348"/>
              <a:gd name="T19" fmla="*/ 798 h 845"/>
              <a:gd name="T20" fmla="*/ 51 w 348"/>
              <a:gd name="T21" fmla="*/ 845 h 845"/>
              <a:gd name="T22" fmla="*/ 311 w 348"/>
              <a:gd name="T23" fmla="*/ 569 h 845"/>
              <a:gd name="T24" fmla="*/ 323 w 348"/>
              <a:gd name="T25" fmla="*/ 523 h 845"/>
              <a:gd name="T26" fmla="*/ 271 w 348"/>
              <a:gd name="T27" fmla="*/ 19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845">
                <a:moveTo>
                  <a:pt x="271" y="199"/>
                </a:moveTo>
                <a:cubicBezTo>
                  <a:pt x="218" y="109"/>
                  <a:pt x="133" y="36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2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7" y="40"/>
                  <a:pt x="17" y="42"/>
                </a:cubicBezTo>
                <a:cubicBezTo>
                  <a:pt x="114" y="75"/>
                  <a:pt x="190" y="142"/>
                  <a:pt x="238" y="225"/>
                </a:cubicBezTo>
                <a:cubicBezTo>
                  <a:pt x="288" y="313"/>
                  <a:pt x="306" y="420"/>
                  <a:pt x="280" y="525"/>
                </a:cubicBezTo>
                <a:cubicBezTo>
                  <a:pt x="277" y="535"/>
                  <a:pt x="274" y="545"/>
                  <a:pt x="271" y="556"/>
                </a:cubicBezTo>
                <a:cubicBezTo>
                  <a:pt x="234" y="667"/>
                  <a:pt x="154" y="752"/>
                  <a:pt x="55" y="798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170" y="797"/>
                  <a:pt x="268" y="700"/>
                  <a:pt x="311" y="569"/>
                </a:cubicBezTo>
                <a:cubicBezTo>
                  <a:pt x="316" y="554"/>
                  <a:pt x="320" y="538"/>
                  <a:pt x="323" y="523"/>
                </a:cubicBezTo>
                <a:cubicBezTo>
                  <a:pt x="348" y="409"/>
                  <a:pt x="327" y="294"/>
                  <a:pt x="271" y="1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6498421" y="4792666"/>
            <a:ext cx="1181179" cy="1403600"/>
          </a:xfrm>
          <a:custGeom>
            <a:avLst/>
            <a:gdLst>
              <a:gd name="T0" fmla="*/ 340 w 361"/>
              <a:gd name="T1" fmla="*/ 0 h 429"/>
              <a:gd name="T2" fmla="*/ 319 w 361"/>
              <a:gd name="T3" fmla="*/ 15 h 429"/>
              <a:gd name="T4" fmla="*/ 319 w 361"/>
              <a:gd name="T5" fmla="*/ 20 h 429"/>
              <a:gd name="T6" fmla="*/ 318 w 361"/>
              <a:gd name="T7" fmla="*/ 20 h 429"/>
              <a:gd name="T8" fmla="*/ 312 w 361"/>
              <a:gd name="T9" fmla="*/ 49 h 429"/>
              <a:gd name="T10" fmla="*/ 311 w 361"/>
              <a:gd name="T11" fmla="*/ 53 h 429"/>
              <a:gd name="T12" fmla="*/ 308 w 361"/>
              <a:gd name="T13" fmla="*/ 64 h 429"/>
              <a:gd name="T14" fmla="*/ 303 w 361"/>
              <a:gd name="T15" fmla="*/ 79 h 429"/>
              <a:gd name="T16" fmla="*/ 4 w 361"/>
              <a:gd name="T17" fmla="*/ 385 h 429"/>
              <a:gd name="T18" fmla="*/ 0 w 361"/>
              <a:gd name="T19" fmla="*/ 429 h 429"/>
              <a:gd name="T20" fmla="*/ 342 w 361"/>
              <a:gd name="T21" fmla="*/ 92 h 429"/>
              <a:gd name="T22" fmla="*/ 358 w 361"/>
              <a:gd name="T23" fmla="*/ 33 h 429"/>
              <a:gd name="T24" fmla="*/ 361 w 361"/>
              <a:gd name="T25" fmla="*/ 22 h 429"/>
              <a:gd name="T26" fmla="*/ 340 w 361"/>
              <a:gd name="T27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1" h="429">
                <a:moveTo>
                  <a:pt x="340" y="0"/>
                </a:moveTo>
                <a:cubicBezTo>
                  <a:pt x="330" y="0"/>
                  <a:pt x="322" y="7"/>
                  <a:pt x="319" y="15"/>
                </a:cubicBezTo>
                <a:cubicBezTo>
                  <a:pt x="319" y="17"/>
                  <a:pt x="319" y="18"/>
                  <a:pt x="319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7" y="30"/>
                  <a:pt x="314" y="40"/>
                  <a:pt x="312" y="49"/>
                </a:cubicBezTo>
                <a:cubicBezTo>
                  <a:pt x="311" y="51"/>
                  <a:pt x="311" y="52"/>
                  <a:pt x="311" y="53"/>
                </a:cubicBezTo>
                <a:cubicBezTo>
                  <a:pt x="310" y="57"/>
                  <a:pt x="309" y="60"/>
                  <a:pt x="308" y="64"/>
                </a:cubicBezTo>
                <a:cubicBezTo>
                  <a:pt x="306" y="69"/>
                  <a:pt x="305" y="74"/>
                  <a:pt x="303" y="79"/>
                </a:cubicBezTo>
                <a:cubicBezTo>
                  <a:pt x="254" y="227"/>
                  <a:pt x="140" y="336"/>
                  <a:pt x="4" y="385"/>
                </a:cubicBezTo>
                <a:cubicBezTo>
                  <a:pt x="0" y="429"/>
                  <a:pt x="0" y="429"/>
                  <a:pt x="0" y="429"/>
                </a:cubicBezTo>
                <a:cubicBezTo>
                  <a:pt x="156" y="380"/>
                  <a:pt x="287" y="259"/>
                  <a:pt x="342" y="92"/>
                </a:cubicBezTo>
                <a:cubicBezTo>
                  <a:pt x="348" y="72"/>
                  <a:pt x="354" y="53"/>
                  <a:pt x="358" y="33"/>
                </a:cubicBezTo>
                <a:cubicBezTo>
                  <a:pt x="360" y="30"/>
                  <a:pt x="361" y="26"/>
                  <a:pt x="361" y="22"/>
                </a:cubicBezTo>
                <a:cubicBezTo>
                  <a:pt x="361" y="10"/>
                  <a:pt x="351" y="0"/>
                  <a:pt x="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20"/>
          <p:cNvSpPr>
            <a:spLocks/>
          </p:cNvSpPr>
          <p:nvPr/>
        </p:nvSpPr>
        <p:spPr bwMode="auto">
          <a:xfrm>
            <a:off x="5880892" y="5538675"/>
            <a:ext cx="19341" cy="41445"/>
          </a:xfrm>
          <a:custGeom>
            <a:avLst/>
            <a:gdLst>
              <a:gd name="T0" fmla="*/ 0 w 6"/>
              <a:gd name="T1" fmla="*/ 0 h 13"/>
              <a:gd name="T2" fmla="*/ 6 w 6"/>
              <a:gd name="T3" fmla="*/ 13 h 13"/>
              <a:gd name="T4" fmla="*/ 0 w 6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0" y="0"/>
                </a:moveTo>
                <a:cubicBezTo>
                  <a:pt x="2" y="4"/>
                  <a:pt x="4" y="8"/>
                  <a:pt x="6" y="13"/>
                </a:cubicBezTo>
                <a:cubicBezTo>
                  <a:pt x="4" y="8"/>
                  <a:pt x="2" y="4"/>
                  <a:pt x="0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5926481" y="5639524"/>
            <a:ext cx="1382" cy="2763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2" name="Freeform 131"/>
          <p:cNvSpPr>
            <a:spLocks noEditPoints="1"/>
          </p:cNvSpPr>
          <p:nvPr/>
        </p:nvSpPr>
        <p:spPr bwMode="auto">
          <a:xfrm>
            <a:off x="5050374" y="3840560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grpSp>
        <p:nvGrpSpPr>
          <p:cNvPr id="133" name="Group 132"/>
          <p:cNvGrpSpPr/>
          <p:nvPr/>
        </p:nvGrpSpPr>
        <p:grpSpPr>
          <a:xfrm>
            <a:off x="7105699" y="1700808"/>
            <a:ext cx="917543" cy="917543"/>
            <a:chOff x="5568818" y="4268069"/>
            <a:chExt cx="1054364" cy="1054364"/>
          </a:xfrm>
        </p:grpSpPr>
        <p:sp>
          <p:nvSpPr>
            <p:cNvPr id="134" name="Rectangle 133"/>
            <p:cNvSpPr/>
            <p:nvPr/>
          </p:nvSpPr>
          <p:spPr>
            <a:xfrm>
              <a:off x="5568818" y="4268069"/>
              <a:ext cx="1054364" cy="1054364"/>
            </a:xfrm>
            <a:prstGeom prst="rect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68818" y="5235563"/>
              <a:ext cx="1054364" cy="868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7743585" y="4198936"/>
            <a:ext cx="874282" cy="75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TextBox 186"/>
          <p:cNvSpPr txBox="1"/>
          <p:nvPr/>
        </p:nvSpPr>
        <p:spPr>
          <a:xfrm>
            <a:off x="8138295" y="1988840"/>
            <a:ext cx="405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 smtClean="0"/>
              <a:t>SWAYAM </a:t>
            </a:r>
            <a:r>
              <a:rPr lang="en-IN" sz="2400" dirty="0"/>
              <a:t>to </a:t>
            </a:r>
            <a:r>
              <a:rPr lang="en-IN" sz="2400" dirty="0" smtClean="0"/>
              <a:t>notify courses </a:t>
            </a:r>
            <a:r>
              <a:rPr lang="en-IN" sz="2400" dirty="0"/>
              <a:t>on </a:t>
            </a:r>
            <a:r>
              <a:rPr lang="en-IN" sz="2400" dirty="0" smtClean="0"/>
              <a:t>June 1 &amp;  Nov 1, every year</a:t>
            </a:r>
            <a:endParaRPr lang="en-IN" sz="2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8041803" y="4652151"/>
            <a:ext cx="408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 smtClean="0"/>
              <a:t>Up </a:t>
            </a:r>
            <a:r>
              <a:rPr lang="en-IN" sz="2400" dirty="0"/>
              <a:t>to 20% courses </a:t>
            </a:r>
            <a:r>
              <a:rPr lang="en-IN" sz="2400" dirty="0" smtClean="0"/>
              <a:t>in a         Program can </a:t>
            </a:r>
            <a:r>
              <a:rPr lang="en-IN" sz="2400" dirty="0"/>
              <a:t>be   </a:t>
            </a:r>
            <a:r>
              <a:rPr lang="en-IN" sz="2400" dirty="0" smtClean="0"/>
              <a:t>on SWAYAM  </a:t>
            </a:r>
            <a:endParaRPr lang="en-IN" sz="2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403457" y="1993261"/>
            <a:ext cx="3653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Online learning courses to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be available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SWAYAM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36947" y="479715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/>
              <a:t>Courses on SWAYAM  </a:t>
            </a:r>
            <a:r>
              <a:rPr lang="en-IN" sz="2400" dirty="0" smtClean="0"/>
              <a:t>permitted </a:t>
            </a:r>
            <a:r>
              <a:rPr lang="en-IN" sz="2400" dirty="0"/>
              <a:t>for credit </a:t>
            </a:r>
            <a:r>
              <a:rPr lang="en-IN" sz="2400" dirty="0" smtClean="0"/>
              <a:t>transfer</a:t>
            </a:r>
            <a:endParaRPr lang="en-IN" sz="2400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7753771" y="3861048"/>
            <a:ext cx="344442" cy="500499"/>
            <a:chOff x="-1587" y="-1587"/>
            <a:chExt cx="4211637" cy="6119812"/>
          </a:xfrm>
          <a:solidFill>
            <a:schemeClr val="bg1"/>
          </a:solidFill>
        </p:grpSpPr>
        <p:sp>
          <p:nvSpPr>
            <p:cNvPr id="204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8293332" y="3191200"/>
            <a:ext cx="375061" cy="374912"/>
            <a:chOff x="0" y="1588"/>
            <a:chExt cx="4016375" cy="4014787"/>
          </a:xfrm>
          <a:solidFill>
            <a:schemeClr val="bg1"/>
          </a:solidFill>
        </p:grpSpPr>
        <p:sp>
          <p:nvSpPr>
            <p:cNvPr id="207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197781" y="1928179"/>
            <a:ext cx="460440" cy="397165"/>
            <a:chOff x="-122237" y="-128588"/>
            <a:chExt cx="4632324" cy="3995738"/>
          </a:xfrm>
          <a:solidFill>
            <a:schemeClr val="bg1"/>
          </a:solidFill>
        </p:grpSpPr>
        <p:sp>
          <p:nvSpPr>
            <p:cNvPr id="210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2" name="Freeform 211"/>
          <p:cNvSpPr>
            <a:spLocks noEditPoints="1"/>
          </p:cNvSpPr>
          <p:nvPr/>
        </p:nvSpPr>
        <p:spPr bwMode="auto">
          <a:xfrm>
            <a:off x="3338388" y="3271110"/>
            <a:ext cx="413397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0" name="Freeform 14"/>
          <p:cNvSpPr>
            <a:spLocks noEditPoints="1"/>
          </p:cNvSpPr>
          <p:nvPr/>
        </p:nvSpPr>
        <p:spPr bwMode="auto">
          <a:xfrm>
            <a:off x="7393731" y="1844824"/>
            <a:ext cx="504056" cy="642225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1" name="TextBox 220"/>
          <p:cNvSpPr txBox="1"/>
          <p:nvPr/>
        </p:nvSpPr>
        <p:spPr>
          <a:xfrm>
            <a:off x="8138296" y="1434164"/>
            <a:ext cx="220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Notification</a:t>
            </a:r>
            <a:endParaRPr lang="id-ID" sz="3200" b="1" dirty="0">
              <a:solidFill>
                <a:schemeClr val="accent2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545859" y="4037776"/>
            <a:ext cx="358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  Choice of Courses</a:t>
            </a:r>
            <a:endParaRPr lang="id-ID" sz="3200" b="1" dirty="0">
              <a:solidFill>
                <a:schemeClr val="accent2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48395" y="3981757"/>
            <a:ext cx="302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Credit Transfer</a:t>
            </a:r>
            <a:endParaRPr lang="id-ID" sz="3200" b="1" dirty="0">
              <a:solidFill>
                <a:schemeClr val="accent2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3457" y="1413517"/>
            <a:ext cx="307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Learning Courses</a:t>
            </a:r>
            <a:endParaRPr lang="id-ID" sz="3200" b="1" dirty="0">
              <a:solidFill>
                <a:schemeClr val="accent2"/>
              </a:solidFill>
            </a:endParaRPr>
          </a:p>
        </p:txBody>
      </p:sp>
      <p:pic>
        <p:nvPicPr>
          <p:cNvPr id="58" name="Picture 57" descr="learning cour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291" y="1124744"/>
            <a:ext cx="864096" cy="936104"/>
          </a:xfrm>
          <a:prstGeom prst="rect">
            <a:avLst/>
          </a:prstGeom>
        </p:spPr>
      </p:pic>
      <p:pic>
        <p:nvPicPr>
          <p:cNvPr id="60" name="Picture 59" descr="credit-prior-learning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251" y="3789040"/>
            <a:ext cx="1080120" cy="1080120"/>
          </a:xfrm>
          <a:prstGeom prst="rect">
            <a:avLst/>
          </a:prstGeom>
        </p:spPr>
      </p:pic>
      <p:pic>
        <p:nvPicPr>
          <p:cNvPr id="61" name="Picture 60" descr="engageLearn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7747" y="3501008"/>
            <a:ext cx="915254" cy="9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2" grpId="0" animBg="1"/>
      <p:bldP spid="212" grpId="0" animBg="1"/>
      <p:bldP spid="220" grpId="0" animBg="1"/>
      <p:bldP spid="221" grpId="0"/>
      <p:bldP spid="223" grpId="0"/>
      <p:bldP spid="224" grpId="0"/>
      <p:bldP spid="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98039" y="5439925"/>
            <a:ext cx="67917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9443" y="4511707"/>
            <a:ext cx="45719" cy="5559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/>
        </p:nvGrpSpPr>
        <p:grpSpPr>
          <a:xfrm>
            <a:off x="5963630" y="5077305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72198" y="2712510"/>
            <a:ext cx="59525" cy="1524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9" name="Group 18"/>
          <p:cNvGrpSpPr/>
          <p:nvPr/>
        </p:nvGrpSpPr>
        <p:grpSpPr>
          <a:xfrm>
            <a:off x="5953571" y="4149080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063806" y="1358840"/>
            <a:ext cx="67917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9" name="Group 118"/>
          <p:cNvGrpSpPr/>
          <p:nvPr/>
        </p:nvGrpSpPr>
        <p:grpSpPr>
          <a:xfrm>
            <a:off x="5953571" y="2348880"/>
            <a:ext cx="321022" cy="360040"/>
            <a:chOff x="5918994" y="3280833"/>
            <a:chExt cx="354012" cy="352956"/>
          </a:xfrm>
          <a:solidFill>
            <a:schemeClr val="accent2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20581" y="1014849"/>
            <a:ext cx="354012" cy="352956"/>
            <a:chOff x="5918994" y="3280833"/>
            <a:chExt cx="354012" cy="352956"/>
          </a:xfrm>
          <a:solidFill>
            <a:schemeClr val="accent1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06186" y="934580"/>
            <a:ext cx="314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	 </a:t>
            </a:r>
            <a:r>
              <a:rPr lang="en-US" sz="2000" b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Step-1: </a:t>
            </a:r>
            <a:r>
              <a:rPr lang="en-US" sz="2000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</a:t>
            </a:r>
            <a:r>
              <a:rPr lang="en-IN" sz="2000" b="1" u="sng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ake</a:t>
            </a:r>
            <a:r>
              <a:rPr lang="en-IN" sz="2000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IN" sz="2000" b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Amendments</a:t>
            </a:r>
            <a:endParaRPr lang="en-US" sz="2000" b="1" u="sng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6494" y="2120672"/>
            <a:ext cx="29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  <a:latin typeface="+mj-lt"/>
              </a:rPr>
              <a:t>Step-2: Select the Courses</a:t>
            </a:r>
            <a:endParaRPr lang="id-ID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3313" y="4011487"/>
            <a:ext cx="4303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Step-3: Designate Course Coordinator</a:t>
            </a:r>
            <a:endParaRPr lang="id-ID" sz="2000" b="1" u="sng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659" y="507546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6A34BA"/>
                </a:solidFill>
                <a:latin typeface="+mj-lt"/>
              </a:rPr>
              <a:t>Step-4: Disseminate Information</a:t>
            </a:r>
            <a:endParaRPr lang="id-ID" sz="2000" b="1" u="sng" dirty="0">
              <a:solidFill>
                <a:srgbClr val="6A34BA"/>
              </a:solidFill>
              <a:latin typeface="+mj-lt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0" y="1"/>
            <a:ext cx="12195175" cy="6263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Step by step procedure to be adopted by Universities for adopting MOOCs on SWAYAM</a:t>
            </a:r>
            <a:endParaRPr lang="en-IN" sz="2400" b="1" dirty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9095" y="1259122"/>
            <a:ext cx="5237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University  through their Competent Authority (EC, AC, BOS), should </a:t>
            </a:r>
            <a:r>
              <a:rPr lang="en-IN" sz="2000" dirty="0">
                <a:solidFill>
                  <a:srgbClr val="CC0000"/>
                </a:solidFill>
                <a:cs typeface="Times New Roman" pitchFamily="18" charset="0"/>
              </a:rPr>
              <a:t>make amendments   in their Ordinances, Rules, Regulations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to incorporate provisions for transfer of credits for MOOCs courses  as per  UGC  Regulations.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434" y="2490848"/>
            <a:ext cx="57391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000" dirty="0">
                <a:cs typeface="Times New Roman" pitchFamily="18" charset="0"/>
              </a:rPr>
              <a:t>The University shall  </a:t>
            </a:r>
            <a:r>
              <a:rPr lang="en-IN" sz="2000" dirty="0">
                <a:solidFill>
                  <a:srgbClr val="C00000"/>
                </a:solidFill>
                <a:cs typeface="Times New Roman" pitchFamily="18" charset="0"/>
              </a:rPr>
              <a:t>select the courses</a:t>
            </a:r>
            <a:r>
              <a:rPr lang="en-IN" sz="2000" dirty="0">
                <a:cs typeface="Times New Roman" pitchFamily="18" charset="0"/>
              </a:rPr>
              <a:t> to be permitted for credit transfer through SWAYAM. (</a:t>
            </a:r>
            <a:r>
              <a:rPr lang="en-IN" sz="2000" dirty="0" err="1">
                <a:cs typeface="Times New Roman" pitchFamily="18" charset="0"/>
              </a:rPr>
              <a:t>eg</a:t>
            </a:r>
            <a:r>
              <a:rPr lang="en-IN" sz="2000" dirty="0">
                <a:cs typeface="Times New Roman" pitchFamily="18" charset="0"/>
              </a:rPr>
              <a:t> courses in high demand  for which faculty is not available, elective courses or for supplementing  teaching-learning process)</a:t>
            </a:r>
            <a:r>
              <a:rPr lang="en-IN" sz="2000" dirty="0"/>
              <a:t> </a:t>
            </a:r>
            <a:r>
              <a:rPr lang="en-IN" sz="2000" dirty="0">
                <a:cs typeface="Times New Roman" pitchFamily="18" charset="0"/>
              </a:rPr>
              <a:t>while ensuring </a:t>
            </a:r>
            <a:r>
              <a:rPr lang="en-IN" sz="2000" dirty="0">
                <a:solidFill>
                  <a:srgbClr val="C00000"/>
                </a:solidFill>
                <a:cs typeface="Times New Roman" pitchFamily="18" charset="0"/>
              </a:rPr>
              <a:t>that  physical facilities</a:t>
            </a:r>
            <a:r>
              <a:rPr lang="en-IN" sz="2000" dirty="0">
                <a:cs typeface="Times New Roman" pitchFamily="18" charset="0"/>
              </a:rPr>
              <a:t> like laboratories, computer facilities, library etc. required for the course are made available free to the students in adequate measure</a:t>
            </a:r>
            <a:endParaRPr lang="en-IN" sz="1200" dirty="0"/>
          </a:p>
        </p:txBody>
      </p:sp>
      <p:sp>
        <p:nvSpPr>
          <p:cNvPr id="5" name="Rectangle 4"/>
          <p:cNvSpPr/>
          <p:nvPr/>
        </p:nvSpPr>
        <p:spPr>
          <a:xfrm>
            <a:off x="6599095" y="4405787"/>
            <a:ext cx="5091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cs typeface="Times New Roman" pitchFamily="18" charset="0"/>
              </a:rPr>
              <a:t>The University must </a:t>
            </a:r>
            <a:r>
              <a:rPr lang="en-IN" b="1" dirty="0">
                <a:solidFill>
                  <a:srgbClr val="C00000"/>
                </a:solidFill>
                <a:cs typeface="Times New Roman" pitchFamily="18" charset="0"/>
              </a:rPr>
              <a:t>designate a Course Coordinator/facilitator </a:t>
            </a:r>
            <a:r>
              <a:rPr lang="en-IN" dirty="0">
                <a:cs typeface="Times New Roman" pitchFamily="18" charset="0"/>
              </a:rPr>
              <a:t>to guide the students throughout the course and to facilitate/conduct the Lab/Practical sessions/examinations.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25" y="5489648"/>
            <a:ext cx="5808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cs typeface="Times New Roman" pitchFamily="18" charset="0"/>
              </a:rPr>
              <a:t>The University  should </a:t>
            </a:r>
            <a:r>
              <a:rPr lang="en-IN" b="1" dirty="0">
                <a:solidFill>
                  <a:srgbClr val="C00000"/>
                </a:solidFill>
                <a:cs typeface="Times New Roman" pitchFamily="18" charset="0"/>
              </a:rPr>
              <a:t>widely disseminate information about selected  courses</a:t>
            </a:r>
            <a:r>
              <a:rPr lang="en-IN" dirty="0">
                <a:cs typeface="Times New Roman" pitchFamily="18" charset="0"/>
              </a:rPr>
              <a:t> and motivate the students through faculty members, notice boards, student forums, workshops and university website etc.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5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5" grpId="0"/>
      <p:bldP spid="37" grpId="0"/>
      <p:bldP spid="2" grpId="0"/>
      <p:bldP spid="2" grpId="1"/>
      <p:bldP spid="4" grpId="0"/>
      <p:bldP spid="4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18821" y="4882777"/>
            <a:ext cx="67917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52780" y="3183519"/>
            <a:ext cx="66007" cy="1346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/>
        </p:nvGrpSpPr>
        <p:grpSpPr>
          <a:xfrm>
            <a:off x="5796138" y="4529821"/>
            <a:ext cx="354012" cy="352956"/>
            <a:chOff x="5918994" y="3280833"/>
            <a:chExt cx="354012" cy="352956"/>
          </a:xfrm>
          <a:solidFill>
            <a:schemeClr val="accent6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52780" y="1811919"/>
            <a:ext cx="67917" cy="10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9" name="Group 18"/>
          <p:cNvGrpSpPr/>
          <p:nvPr/>
        </p:nvGrpSpPr>
        <p:grpSpPr>
          <a:xfrm>
            <a:off x="5809555" y="2840845"/>
            <a:ext cx="354012" cy="352956"/>
            <a:chOff x="5918994" y="3280833"/>
            <a:chExt cx="354012" cy="352956"/>
          </a:xfrm>
          <a:solidFill>
            <a:schemeClr val="accent5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952780" y="458249"/>
            <a:ext cx="67917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9" name="Group 118"/>
          <p:cNvGrpSpPr/>
          <p:nvPr/>
        </p:nvGrpSpPr>
        <p:grpSpPr>
          <a:xfrm>
            <a:off x="5809555" y="1487175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09555" y="114258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09555" y="55845"/>
            <a:ext cx="342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Step-5: Course Registration</a:t>
            </a:r>
            <a:endParaRPr lang="id-ID" sz="2000" b="1" u="sng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6159" y="1411809"/>
            <a:ext cx="210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6A34BA"/>
                </a:solidFill>
                <a:latin typeface="+mj-lt"/>
              </a:rPr>
              <a:t>Step-6: Evaluation</a:t>
            </a:r>
            <a:endParaRPr lang="id-ID" sz="2000" b="1" u="sng" dirty="0">
              <a:solidFill>
                <a:srgbClr val="6A34BA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23677" y="2767007"/>
            <a:ext cx="361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Step-7: Marks of the Students</a:t>
            </a:r>
            <a:endParaRPr lang="id-ID" sz="2000" b="1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57301" y="4420556"/>
            <a:ext cx="228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C6600"/>
                </a:solidFill>
                <a:latin typeface="+mj-lt"/>
              </a:rPr>
              <a:t>Step-8: Certificate</a:t>
            </a:r>
            <a:endParaRPr lang="id-ID" sz="2000" b="1" u="sng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0"/>
            <a:ext cx="292923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Steps Continued…</a:t>
            </a:r>
            <a:endParaRPr lang="en-I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5650" y="532437"/>
            <a:ext cx="570895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University to facilitate registration of students. Every </a:t>
            </a:r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 enrolled for the course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in the University must  register for the MOOCs course.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20922" y="1771873"/>
            <a:ext cx="56957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 Host Institution shall </a:t>
            </a:r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the students registered for MOOCs courses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based on discussion forums, quizzes, assignments, sessional  and final examinations. The University to  assist  Host Institution in conducting the final examination.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6655" y="3193801"/>
            <a:ext cx="5871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 The University shall  incorporate the marks/grades communicated by the Host Institution in the final mark sheet of the student which counts for award of degree/diploma. However, the University shall </a:t>
            </a:r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the students for the practical/lab component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incorporate these marks/grades in the overall mark sheet of the student.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939" y="4725614"/>
            <a:ext cx="5501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On receipt of MOOCs completion certificate  from Host Institute, the University to give equivalent credit weight (up to 20%) for the credits earned  through SWAYAM. </a:t>
            </a:r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University shall refuse any student for credit mobility for courses earned through MOOCs.</a:t>
            </a:r>
          </a:p>
        </p:txBody>
      </p:sp>
    </p:spTree>
    <p:extLst>
      <p:ext uri="{BB962C8B-B14F-4D97-AF65-F5344CB8AC3E}">
        <p14:creationId xmlns:p14="http://schemas.microsoft.com/office/powerpoint/2010/main" val="4184025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4" grpId="0"/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/>
          <p:cNvSpPr>
            <a:spLocks/>
          </p:cNvSpPr>
          <p:nvPr/>
        </p:nvSpPr>
        <p:spPr bwMode="auto">
          <a:xfrm rot="8176420">
            <a:off x="9889509" y="1646044"/>
            <a:ext cx="364834" cy="410058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 rot="8492870">
            <a:off x="10639103" y="1528698"/>
            <a:ext cx="349118" cy="378928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 rot="8492870">
            <a:off x="10595560" y="2055131"/>
            <a:ext cx="349118" cy="378928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78960" y="39303"/>
            <a:ext cx="943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Our Journey…..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8"/>
          <p:cNvGrpSpPr/>
          <p:nvPr/>
        </p:nvGrpSpPr>
        <p:grpSpPr>
          <a:xfrm>
            <a:off x="-5574304" y="3441882"/>
            <a:ext cx="18380099" cy="3419475"/>
            <a:chOff x="-5144192" y="3441875"/>
            <a:chExt cx="18375313" cy="3419475"/>
          </a:xfrm>
          <a:solidFill>
            <a:schemeClr val="accent6"/>
          </a:solidFill>
        </p:grpSpPr>
        <p:sp>
          <p:nvSpPr>
            <p:cNvPr id="120" name="Freeform 5"/>
            <p:cNvSpPr>
              <a:spLocks/>
            </p:cNvSpPr>
            <p:nvPr/>
          </p:nvSpPr>
          <p:spPr bwMode="auto">
            <a:xfrm>
              <a:off x="-5144192" y="3441875"/>
              <a:ext cx="9191625" cy="3419475"/>
            </a:xfrm>
            <a:custGeom>
              <a:avLst/>
              <a:gdLst>
                <a:gd name="T0" fmla="*/ 2136 w 2448"/>
                <a:gd name="T1" fmla="*/ 280 h 908"/>
                <a:gd name="T2" fmla="*/ 1608 w 2448"/>
                <a:gd name="T3" fmla="*/ 328 h 908"/>
                <a:gd name="T4" fmla="*/ 1196 w 2448"/>
                <a:gd name="T5" fmla="*/ 400 h 908"/>
                <a:gd name="T6" fmla="*/ 535 w 2448"/>
                <a:gd name="T7" fmla="*/ 396 h 908"/>
                <a:gd name="T8" fmla="*/ 212 w 2448"/>
                <a:gd name="T9" fmla="*/ 468 h 908"/>
                <a:gd name="T10" fmla="*/ 0 w 2448"/>
                <a:gd name="T11" fmla="*/ 368 h 908"/>
                <a:gd name="T12" fmla="*/ 0 w 2448"/>
                <a:gd name="T13" fmla="*/ 612 h 908"/>
                <a:gd name="T14" fmla="*/ 0 w 2448"/>
                <a:gd name="T15" fmla="*/ 664 h 908"/>
                <a:gd name="T16" fmla="*/ 0 w 2448"/>
                <a:gd name="T17" fmla="*/ 908 h 908"/>
                <a:gd name="T18" fmla="*/ 2448 w 2448"/>
                <a:gd name="T19" fmla="*/ 908 h 908"/>
                <a:gd name="T20" fmla="*/ 2448 w 2448"/>
                <a:gd name="T21" fmla="*/ 664 h 908"/>
                <a:gd name="T22" fmla="*/ 2448 w 2448"/>
                <a:gd name="T23" fmla="*/ 612 h 908"/>
                <a:gd name="T24" fmla="*/ 2448 w 2448"/>
                <a:gd name="T25" fmla="*/ 368 h 908"/>
                <a:gd name="T26" fmla="*/ 2136 w 2448"/>
                <a:gd name="T27" fmla="*/ 28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8" h="908">
                  <a:moveTo>
                    <a:pt x="2136" y="280"/>
                  </a:moveTo>
                  <a:cubicBezTo>
                    <a:pt x="1916" y="0"/>
                    <a:pt x="1608" y="328"/>
                    <a:pt x="1608" y="328"/>
                  </a:cubicBezTo>
                  <a:cubicBezTo>
                    <a:pt x="1364" y="580"/>
                    <a:pt x="1196" y="400"/>
                    <a:pt x="1196" y="400"/>
                  </a:cubicBezTo>
                  <a:cubicBezTo>
                    <a:pt x="896" y="88"/>
                    <a:pt x="535" y="396"/>
                    <a:pt x="535" y="396"/>
                  </a:cubicBezTo>
                  <a:cubicBezTo>
                    <a:pt x="365" y="584"/>
                    <a:pt x="212" y="468"/>
                    <a:pt x="212" y="468"/>
                  </a:cubicBezTo>
                  <a:cubicBezTo>
                    <a:pt x="104" y="364"/>
                    <a:pt x="0" y="368"/>
                    <a:pt x="0" y="368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908"/>
                    <a:pt x="0" y="908"/>
                    <a:pt x="0" y="908"/>
                  </a:cubicBezTo>
                  <a:cubicBezTo>
                    <a:pt x="2448" y="908"/>
                    <a:pt x="2448" y="908"/>
                    <a:pt x="2448" y="908"/>
                  </a:cubicBezTo>
                  <a:cubicBezTo>
                    <a:pt x="2448" y="664"/>
                    <a:pt x="2448" y="664"/>
                    <a:pt x="2448" y="664"/>
                  </a:cubicBezTo>
                  <a:cubicBezTo>
                    <a:pt x="2448" y="612"/>
                    <a:pt x="2448" y="612"/>
                    <a:pt x="2448" y="612"/>
                  </a:cubicBezTo>
                  <a:cubicBezTo>
                    <a:pt x="2448" y="368"/>
                    <a:pt x="2448" y="368"/>
                    <a:pt x="2448" y="368"/>
                  </a:cubicBezTo>
                  <a:cubicBezTo>
                    <a:pt x="2204" y="372"/>
                    <a:pt x="2136" y="280"/>
                    <a:pt x="2136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/>
            </a:p>
          </p:txBody>
        </p:sp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4039496" y="3441875"/>
              <a:ext cx="9191625" cy="3419475"/>
            </a:xfrm>
            <a:custGeom>
              <a:avLst/>
              <a:gdLst>
                <a:gd name="T0" fmla="*/ 2136 w 2448"/>
                <a:gd name="T1" fmla="*/ 280 h 908"/>
                <a:gd name="T2" fmla="*/ 1608 w 2448"/>
                <a:gd name="T3" fmla="*/ 328 h 908"/>
                <a:gd name="T4" fmla="*/ 1196 w 2448"/>
                <a:gd name="T5" fmla="*/ 400 h 908"/>
                <a:gd name="T6" fmla="*/ 535 w 2448"/>
                <a:gd name="T7" fmla="*/ 396 h 908"/>
                <a:gd name="T8" fmla="*/ 212 w 2448"/>
                <a:gd name="T9" fmla="*/ 468 h 908"/>
                <a:gd name="T10" fmla="*/ 0 w 2448"/>
                <a:gd name="T11" fmla="*/ 368 h 908"/>
                <a:gd name="T12" fmla="*/ 0 w 2448"/>
                <a:gd name="T13" fmla="*/ 612 h 908"/>
                <a:gd name="T14" fmla="*/ 0 w 2448"/>
                <a:gd name="T15" fmla="*/ 664 h 908"/>
                <a:gd name="T16" fmla="*/ 0 w 2448"/>
                <a:gd name="T17" fmla="*/ 908 h 908"/>
                <a:gd name="T18" fmla="*/ 2448 w 2448"/>
                <a:gd name="T19" fmla="*/ 908 h 908"/>
                <a:gd name="T20" fmla="*/ 2448 w 2448"/>
                <a:gd name="T21" fmla="*/ 664 h 908"/>
                <a:gd name="T22" fmla="*/ 2448 w 2448"/>
                <a:gd name="T23" fmla="*/ 612 h 908"/>
                <a:gd name="T24" fmla="*/ 2448 w 2448"/>
                <a:gd name="T25" fmla="*/ 368 h 908"/>
                <a:gd name="T26" fmla="*/ 2136 w 2448"/>
                <a:gd name="T27" fmla="*/ 28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8" h="908">
                  <a:moveTo>
                    <a:pt x="2136" y="280"/>
                  </a:moveTo>
                  <a:cubicBezTo>
                    <a:pt x="1916" y="0"/>
                    <a:pt x="1608" y="328"/>
                    <a:pt x="1608" y="328"/>
                  </a:cubicBezTo>
                  <a:cubicBezTo>
                    <a:pt x="1364" y="580"/>
                    <a:pt x="1196" y="400"/>
                    <a:pt x="1196" y="400"/>
                  </a:cubicBezTo>
                  <a:cubicBezTo>
                    <a:pt x="896" y="88"/>
                    <a:pt x="535" y="396"/>
                    <a:pt x="535" y="396"/>
                  </a:cubicBezTo>
                  <a:cubicBezTo>
                    <a:pt x="365" y="584"/>
                    <a:pt x="212" y="468"/>
                    <a:pt x="212" y="468"/>
                  </a:cubicBezTo>
                  <a:cubicBezTo>
                    <a:pt x="104" y="364"/>
                    <a:pt x="0" y="368"/>
                    <a:pt x="0" y="368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908"/>
                    <a:pt x="0" y="908"/>
                    <a:pt x="0" y="908"/>
                  </a:cubicBezTo>
                  <a:cubicBezTo>
                    <a:pt x="2448" y="908"/>
                    <a:pt x="2448" y="908"/>
                    <a:pt x="2448" y="908"/>
                  </a:cubicBezTo>
                  <a:cubicBezTo>
                    <a:pt x="2448" y="664"/>
                    <a:pt x="2448" y="664"/>
                    <a:pt x="2448" y="664"/>
                  </a:cubicBezTo>
                  <a:cubicBezTo>
                    <a:pt x="2448" y="612"/>
                    <a:pt x="2448" y="612"/>
                    <a:pt x="2448" y="612"/>
                  </a:cubicBezTo>
                  <a:cubicBezTo>
                    <a:pt x="2448" y="368"/>
                    <a:pt x="2448" y="368"/>
                    <a:pt x="2448" y="368"/>
                  </a:cubicBezTo>
                  <a:cubicBezTo>
                    <a:pt x="2204" y="372"/>
                    <a:pt x="2136" y="280"/>
                    <a:pt x="2136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92750" y="4947490"/>
            <a:ext cx="998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+mj-lt"/>
              </a:rPr>
              <a:t>Born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+mj-lt"/>
              </a:rPr>
              <a:t>(2011)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2568152" y="4180065"/>
            <a:ext cx="692330" cy="1025526"/>
            <a:chOff x="2724150" y="4019063"/>
            <a:chExt cx="692150" cy="1025526"/>
          </a:xfrm>
        </p:grpSpPr>
        <p:sp>
          <p:nvSpPr>
            <p:cNvPr id="124" name="Freeform 13"/>
            <p:cNvSpPr>
              <a:spLocks/>
            </p:cNvSpPr>
            <p:nvPr/>
          </p:nvSpPr>
          <p:spPr bwMode="auto">
            <a:xfrm>
              <a:off x="2724150" y="4585801"/>
              <a:ext cx="492125" cy="458788"/>
            </a:xfrm>
            <a:custGeom>
              <a:avLst/>
              <a:gdLst>
                <a:gd name="T0" fmla="*/ 38 w 54"/>
                <a:gd name="T1" fmla="*/ 23 h 51"/>
                <a:gd name="T2" fmla="*/ 36 w 54"/>
                <a:gd name="T3" fmla="*/ 0 h 51"/>
                <a:gd name="T4" fmla="*/ 24 w 54"/>
                <a:gd name="T5" fmla="*/ 0 h 51"/>
                <a:gd name="T6" fmla="*/ 25 w 54"/>
                <a:gd name="T7" fmla="*/ 17 h 51"/>
                <a:gd name="T8" fmla="*/ 25 w 54"/>
                <a:gd name="T9" fmla="*/ 17 h 51"/>
                <a:gd name="T10" fmla="*/ 24 w 54"/>
                <a:gd name="T11" fmla="*/ 20 h 51"/>
                <a:gd name="T12" fmla="*/ 24 w 54"/>
                <a:gd name="T13" fmla="*/ 20 h 51"/>
                <a:gd name="T14" fmla="*/ 24 w 54"/>
                <a:gd name="T15" fmla="*/ 20 h 51"/>
                <a:gd name="T16" fmla="*/ 18 w 54"/>
                <a:gd name="T17" fmla="*/ 31 h 51"/>
                <a:gd name="T18" fmla="*/ 0 w 54"/>
                <a:gd name="T19" fmla="*/ 49 h 51"/>
                <a:gd name="T20" fmla="*/ 18 w 54"/>
                <a:gd name="T21" fmla="*/ 37 h 51"/>
                <a:gd name="T22" fmla="*/ 28 w 54"/>
                <a:gd name="T23" fmla="*/ 28 h 51"/>
                <a:gd name="T24" fmla="*/ 30 w 54"/>
                <a:gd name="T25" fmla="*/ 32 h 51"/>
                <a:gd name="T26" fmla="*/ 36 w 54"/>
                <a:gd name="T27" fmla="*/ 51 h 51"/>
                <a:gd name="T28" fmla="*/ 33 w 54"/>
                <a:gd name="T29" fmla="*/ 29 h 51"/>
                <a:gd name="T30" fmla="*/ 33 w 54"/>
                <a:gd name="T31" fmla="*/ 28 h 51"/>
                <a:gd name="T32" fmla="*/ 43 w 54"/>
                <a:gd name="T33" fmla="*/ 32 h 51"/>
                <a:gd name="T34" fmla="*/ 54 w 54"/>
                <a:gd name="T35" fmla="*/ 44 h 51"/>
                <a:gd name="T36" fmla="*/ 47 w 54"/>
                <a:gd name="T37" fmla="*/ 33 h 51"/>
                <a:gd name="T38" fmla="*/ 38 w 54"/>
                <a:gd name="T3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51">
                  <a:moveTo>
                    <a:pt x="38" y="23"/>
                  </a:moveTo>
                  <a:cubicBezTo>
                    <a:pt x="41" y="14"/>
                    <a:pt x="39" y="7"/>
                    <a:pt x="3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5"/>
                    <a:pt x="27" y="11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3"/>
                    <a:pt x="20" y="27"/>
                    <a:pt x="18" y="31"/>
                  </a:cubicBezTo>
                  <a:cubicBezTo>
                    <a:pt x="13" y="38"/>
                    <a:pt x="0" y="49"/>
                    <a:pt x="0" y="49"/>
                  </a:cubicBezTo>
                  <a:cubicBezTo>
                    <a:pt x="0" y="49"/>
                    <a:pt x="13" y="41"/>
                    <a:pt x="18" y="37"/>
                  </a:cubicBezTo>
                  <a:cubicBezTo>
                    <a:pt x="20" y="35"/>
                    <a:pt x="25" y="31"/>
                    <a:pt x="28" y="28"/>
                  </a:cubicBezTo>
                  <a:cubicBezTo>
                    <a:pt x="29" y="29"/>
                    <a:pt x="30" y="31"/>
                    <a:pt x="30" y="32"/>
                  </a:cubicBezTo>
                  <a:cubicBezTo>
                    <a:pt x="31" y="38"/>
                    <a:pt x="36" y="51"/>
                    <a:pt x="36" y="51"/>
                  </a:cubicBezTo>
                  <a:cubicBezTo>
                    <a:pt x="36" y="51"/>
                    <a:pt x="33" y="36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6" y="29"/>
                    <a:pt x="40" y="30"/>
                    <a:pt x="43" y="32"/>
                  </a:cubicBezTo>
                  <a:cubicBezTo>
                    <a:pt x="47" y="35"/>
                    <a:pt x="54" y="44"/>
                    <a:pt x="54" y="44"/>
                  </a:cubicBezTo>
                  <a:cubicBezTo>
                    <a:pt x="54" y="44"/>
                    <a:pt x="49" y="36"/>
                    <a:pt x="47" y="33"/>
                  </a:cubicBezTo>
                  <a:cubicBezTo>
                    <a:pt x="45" y="30"/>
                    <a:pt x="40" y="25"/>
                    <a:pt x="38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  <p:sp>
          <p:nvSpPr>
            <p:cNvPr id="125" name="Freeform 14"/>
            <p:cNvSpPr>
              <a:spLocks/>
            </p:cNvSpPr>
            <p:nvPr/>
          </p:nvSpPr>
          <p:spPr bwMode="auto">
            <a:xfrm>
              <a:off x="2860675" y="4019063"/>
              <a:ext cx="555625" cy="566738"/>
            </a:xfrm>
            <a:custGeom>
              <a:avLst/>
              <a:gdLst>
                <a:gd name="T0" fmla="*/ 52 w 61"/>
                <a:gd name="T1" fmla="*/ 6 h 63"/>
                <a:gd name="T2" fmla="*/ 20 w 61"/>
                <a:gd name="T3" fmla="*/ 12 h 63"/>
                <a:gd name="T4" fmla="*/ 9 w 61"/>
                <a:gd name="T5" fmla="*/ 27 h 63"/>
                <a:gd name="T6" fmla="*/ 9 w 61"/>
                <a:gd name="T7" fmla="*/ 63 h 63"/>
                <a:gd name="T8" fmla="*/ 21 w 61"/>
                <a:gd name="T9" fmla="*/ 63 h 63"/>
                <a:gd name="T10" fmla="*/ 12 w 61"/>
                <a:gd name="T11" fmla="*/ 37 h 63"/>
                <a:gd name="T12" fmla="*/ 14 w 61"/>
                <a:gd name="T13" fmla="*/ 30 h 63"/>
                <a:gd name="T14" fmla="*/ 33 w 61"/>
                <a:gd name="T15" fmla="*/ 16 h 63"/>
                <a:gd name="T16" fmla="*/ 37 w 61"/>
                <a:gd name="T17" fmla="*/ 15 h 63"/>
                <a:gd name="T18" fmla="*/ 44 w 61"/>
                <a:gd name="T19" fmla="*/ 13 h 63"/>
                <a:gd name="T20" fmla="*/ 52 w 61"/>
                <a:gd name="T21" fmla="*/ 10 h 63"/>
                <a:gd name="T22" fmla="*/ 44 w 61"/>
                <a:gd name="T23" fmla="*/ 14 h 63"/>
                <a:gd name="T24" fmla="*/ 38 w 61"/>
                <a:gd name="T25" fmla="*/ 17 h 63"/>
                <a:gd name="T26" fmla="*/ 33 w 61"/>
                <a:gd name="T27" fmla="*/ 18 h 63"/>
                <a:gd name="T28" fmla="*/ 26 w 61"/>
                <a:gd name="T29" fmla="*/ 22 h 63"/>
                <a:gd name="T30" fmla="*/ 21 w 61"/>
                <a:gd name="T31" fmla="*/ 25 h 63"/>
                <a:gd name="T32" fmla="*/ 17 w 61"/>
                <a:gd name="T33" fmla="*/ 31 h 63"/>
                <a:gd name="T34" fmla="*/ 15 w 61"/>
                <a:gd name="T35" fmla="*/ 42 h 63"/>
                <a:gd name="T36" fmla="*/ 22 w 61"/>
                <a:gd name="T37" fmla="*/ 44 h 63"/>
                <a:gd name="T38" fmla="*/ 61 w 61"/>
                <a:gd name="T39" fmla="*/ 0 h 63"/>
                <a:gd name="T40" fmla="*/ 52 w 61"/>
                <a:gd name="T41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3">
                  <a:moveTo>
                    <a:pt x="52" y="6"/>
                  </a:moveTo>
                  <a:cubicBezTo>
                    <a:pt x="46" y="7"/>
                    <a:pt x="32" y="6"/>
                    <a:pt x="20" y="12"/>
                  </a:cubicBezTo>
                  <a:cubicBezTo>
                    <a:pt x="13" y="16"/>
                    <a:pt x="10" y="22"/>
                    <a:pt x="9" y="27"/>
                  </a:cubicBezTo>
                  <a:cubicBezTo>
                    <a:pt x="0" y="41"/>
                    <a:pt x="6" y="52"/>
                    <a:pt x="9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7" y="55"/>
                    <a:pt x="12" y="46"/>
                    <a:pt x="12" y="37"/>
                  </a:cubicBezTo>
                  <a:cubicBezTo>
                    <a:pt x="12" y="34"/>
                    <a:pt x="13" y="32"/>
                    <a:pt x="14" y="30"/>
                  </a:cubicBezTo>
                  <a:cubicBezTo>
                    <a:pt x="20" y="20"/>
                    <a:pt x="31" y="17"/>
                    <a:pt x="33" y="16"/>
                  </a:cubicBezTo>
                  <a:cubicBezTo>
                    <a:pt x="33" y="16"/>
                    <a:pt x="35" y="16"/>
                    <a:pt x="37" y="15"/>
                  </a:cubicBezTo>
                  <a:cubicBezTo>
                    <a:pt x="39" y="15"/>
                    <a:pt x="42" y="14"/>
                    <a:pt x="44" y="13"/>
                  </a:cubicBezTo>
                  <a:cubicBezTo>
                    <a:pt x="48" y="12"/>
                    <a:pt x="52" y="10"/>
                    <a:pt x="52" y="10"/>
                  </a:cubicBezTo>
                  <a:cubicBezTo>
                    <a:pt x="52" y="10"/>
                    <a:pt x="48" y="12"/>
                    <a:pt x="44" y="14"/>
                  </a:cubicBezTo>
                  <a:cubicBezTo>
                    <a:pt x="42" y="15"/>
                    <a:pt x="40" y="16"/>
                    <a:pt x="38" y="17"/>
                  </a:cubicBezTo>
                  <a:cubicBezTo>
                    <a:pt x="36" y="17"/>
                    <a:pt x="34" y="18"/>
                    <a:pt x="33" y="18"/>
                  </a:cubicBezTo>
                  <a:cubicBezTo>
                    <a:pt x="32" y="19"/>
                    <a:pt x="29" y="19"/>
                    <a:pt x="26" y="22"/>
                  </a:cubicBezTo>
                  <a:cubicBezTo>
                    <a:pt x="24" y="23"/>
                    <a:pt x="23" y="24"/>
                    <a:pt x="21" y="25"/>
                  </a:cubicBezTo>
                  <a:cubicBezTo>
                    <a:pt x="19" y="27"/>
                    <a:pt x="18" y="29"/>
                    <a:pt x="17" y="31"/>
                  </a:cubicBezTo>
                  <a:cubicBezTo>
                    <a:pt x="15" y="34"/>
                    <a:pt x="15" y="38"/>
                    <a:pt x="15" y="42"/>
                  </a:cubicBezTo>
                  <a:cubicBezTo>
                    <a:pt x="16" y="43"/>
                    <a:pt x="18" y="44"/>
                    <a:pt x="22" y="44"/>
                  </a:cubicBezTo>
                  <a:cubicBezTo>
                    <a:pt x="55" y="41"/>
                    <a:pt x="61" y="0"/>
                    <a:pt x="61" y="0"/>
                  </a:cubicBezTo>
                  <a:cubicBezTo>
                    <a:pt x="61" y="0"/>
                    <a:pt x="58" y="4"/>
                    <a:pt x="52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4120624" y="4333852"/>
            <a:ext cx="1190935" cy="1447801"/>
            <a:chOff x="4697413" y="3603625"/>
            <a:chExt cx="1190625" cy="1447801"/>
          </a:xfrm>
        </p:grpSpPr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4697413" y="3603625"/>
              <a:ext cx="1190625" cy="1017588"/>
            </a:xfrm>
            <a:custGeom>
              <a:avLst/>
              <a:gdLst>
                <a:gd name="T0" fmla="*/ 103 w 113"/>
                <a:gd name="T1" fmla="*/ 6 h 97"/>
                <a:gd name="T2" fmla="*/ 70 w 113"/>
                <a:gd name="T3" fmla="*/ 13 h 97"/>
                <a:gd name="T4" fmla="*/ 58 w 113"/>
                <a:gd name="T5" fmla="*/ 26 h 97"/>
                <a:gd name="T6" fmla="*/ 54 w 113"/>
                <a:gd name="T7" fmla="*/ 35 h 97"/>
                <a:gd name="T8" fmla="*/ 45 w 113"/>
                <a:gd name="T9" fmla="*/ 24 h 97"/>
                <a:gd name="T10" fmla="*/ 32 w 113"/>
                <a:gd name="T11" fmla="*/ 14 h 97"/>
                <a:gd name="T12" fmla="*/ 8 w 113"/>
                <a:gd name="T13" fmla="*/ 16 h 97"/>
                <a:gd name="T14" fmla="*/ 0 w 113"/>
                <a:gd name="T15" fmla="*/ 14 h 97"/>
                <a:gd name="T16" fmla="*/ 39 w 113"/>
                <a:gd name="T17" fmla="*/ 38 h 97"/>
                <a:gd name="T18" fmla="*/ 43 w 113"/>
                <a:gd name="T19" fmla="*/ 34 h 97"/>
                <a:gd name="T20" fmla="*/ 39 w 113"/>
                <a:gd name="T21" fmla="*/ 27 h 97"/>
                <a:gd name="T22" fmla="*/ 35 w 113"/>
                <a:gd name="T23" fmla="*/ 24 h 97"/>
                <a:gd name="T24" fmla="*/ 30 w 113"/>
                <a:gd name="T25" fmla="*/ 22 h 97"/>
                <a:gd name="T26" fmla="*/ 24 w 113"/>
                <a:gd name="T27" fmla="*/ 21 h 97"/>
                <a:gd name="T28" fmla="*/ 21 w 113"/>
                <a:gd name="T29" fmla="*/ 21 h 97"/>
                <a:gd name="T30" fmla="*/ 15 w 113"/>
                <a:gd name="T31" fmla="*/ 21 h 97"/>
                <a:gd name="T32" fmla="*/ 9 w 113"/>
                <a:gd name="T33" fmla="*/ 20 h 97"/>
                <a:gd name="T34" fmla="*/ 15 w 113"/>
                <a:gd name="T35" fmla="*/ 20 h 97"/>
                <a:gd name="T36" fmla="*/ 20 w 113"/>
                <a:gd name="T37" fmla="*/ 20 h 97"/>
                <a:gd name="T38" fmla="*/ 24 w 113"/>
                <a:gd name="T39" fmla="*/ 20 h 97"/>
                <a:gd name="T40" fmla="*/ 39 w 113"/>
                <a:gd name="T41" fmla="*/ 24 h 97"/>
                <a:gd name="T42" fmla="*/ 43 w 113"/>
                <a:gd name="T43" fmla="*/ 29 h 97"/>
                <a:gd name="T44" fmla="*/ 44 w 113"/>
                <a:gd name="T45" fmla="*/ 30 h 97"/>
                <a:gd name="T46" fmla="*/ 44 w 113"/>
                <a:gd name="T47" fmla="*/ 30 h 97"/>
                <a:gd name="T48" fmla="*/ 53 w 113"/>
                <a:gd name="T49" fmla="*/ 48 h 97"/>
                <a:gd name="T50" fmla="*/ 59 w 113"/>
                <a:gd name="T51" fmla="*/ 94 h 97"/>
                <a:gd name="T52" fmla="*/ 59 w 113"/>
                <a:gd name="T53" fmla="*/ 94 h 97"/>
                <a:gd name="T54" fmla="*/ 58 w 113"/>
                <a:gd name="T55" fmla="*/ 97 h 97"/>
                <a:gd name="T56" fmla="*/ 75 w 113"/>
                <a:gd name="T57" fmla="*/ 97 h 97"/>
                <a:gd name="T58" fmla="*/ 62 w 113"/>
                <a:gd name="T59" fmla="*/ 36 h 97"/>
                <a:gd name="T60" fmla="*/ 63 w 113"/>
                <a:gd name="T61" fmla="*/ 32 h 97"/>
                <a:gd name="T62" fmla="*/ 83 w 113"/>
                <a:gd name="T63" fmla="*/ 17 h 97"/>
                <a:gd name="T64" fmla="*/ 88 w 113"/>
                <a:gd name="T65" fmla="*/ 16 h 97"/>
                <a:gd name="T66" fmla="*/ 95 w 113"/>
                <a:gd name="T67" fmla="*/ 14 h 97"/>
                <a:gd name="T68" fmla="*/ 103 w 113"/>
                <a:gd name="T69" fmla="*/ 11 h 97"/>
                <a:gd name="T70" fmla="*/ 95 w 113"/>
                <a:gd name="T71" fmla="*/ 15 h 97"/>
                <a:gd name="T72" fmla="*/ 88 w 113"/>
                <a:gd name="T73" fmla="*/ 18 h 97"/>
                <a:gd name="T74" fmla="*/ 83 w 113"/>
                <a:gd name="T75" fmla="*/ 20 h 97"/>
                <a:gd name="T76" fmla="*/ 76 w 113"/>
                <a:gd name="T77" fmla="*/ 23 h 97"/>
                <a:gd name="T78" fmla="*/ 70 w 113"/>
                <a:gd name="T79" fmla="*/ 27 h 97"/>
                <a:gd name="T80" fmla="*/ 66 w 113"/>
                <a:gd name="T81" fmla="*/ 33 h 97"/>
                <a:gd name="T82" fmla="*/ 63 w 113"/>
                <a:gd name="T83" fmla="*/ 44 h 97"/>
                <a:gd name="T84" fmla="*/ 71 w 113"/>
                <a:gd name="T85" fmla="*/ 47 h 97"/>
                <a:gd name="T86" fmla="*/ 113 w 113"/>
                <a:gd name="T87" fmla="*/ 0 h 97"/>
                <a:gd name="T88" fmla="*/ 103 w 113"/>
                <a:gd name="T89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97">
                  <a:moveTo>
                    <a:pt x="103" y="6"/>
                  </a:moveTo>
                  <a:cubicBezTo>
                    <a:pt x="96" y="8"/>
                    <a:pt x="82" y="7"/>
                    <a:pt x="70" y="13"/>
                  </a:cubicBezTo>
                  <a:cubicBezTo>
                    <a:pt x="63" y="17"/>
                    <a:pt x="60" y="22"/>
                    <a:pt x="58" y="26"/>
                  </a:cubicBezTo>
                  <a:cubicBezTo>
                    <a:pt x="56" y="29"/>
                    <a:pt x="55" y="32"/>
                    <a:pt x="54" y="35"/>
                  </a:cubicBezTo>
                  <a:cubicBezTo>
                    <a:pt x="52" y="31"/>
                    <a:pt x="49" y="28"/>
                    <a:pt x="45" y="24"/>
                  </a:cubicBezTo>
                  <a:cubicBezTo>
                    <a:pt x="43" y="20"/>
                    <a:pt x="40" y="15"/>
                    <a:pt x="32" y="14"/>
                  </a:cubicBezTo>
                  <a:cubicBezTo>
                    <a:pt x="22" y="12"/>
                    <a:pt x="13" y="16"/>
                    <a:pt x="8" y="16"/>
                  </a:cubicBezTo>
                  <a:cubicBezTo>
                    <a:pt x="3" y="16"/>
                    <a:pt x="0" y="14"/>
                    <a:pt x="0" y="14"/>
                  </a:cubicBezTo>
                  <a:cubicBezTo>
                    <a:pt x="0" y="14"/>
                    <a:pt x="13" y="43"/>
                    <a:pt x="39" y="38"/>
                  </a:cubicBezTo>
                  <a:cubicBezTo>
                    <a:pt x="41" y="37"/>
                    <a:pt x="43" y="35"/>
                    <a:pt x="43" y="34"/>
                  </a:cubicBezTo>
                  <a:cubicBezTo>
                    <a:pt x="42" y="32"/>
                    <a:pt x="41" y="29"/>
                    <a:pt x="39" y="27"/>
                  </a:cubicBezTo>
                  <a:cubicBezTo>
                    <a:pt x="38" y="26"/>
                    <a:pt x="36" y="24"/>
                    <a:pt x="35" y="24"/>
                  </a:cubicBezTo>
                  <a:cubicBezTo>
                    <a:pt x="33" y="23"/>
                    <a:pt x="32" y="22"/>
                    <a:pt x="30" y="22"/>
                  </a:cubicBezTo>
                  <a:cubicBezTo>
                    <a:pt x="27" y="21"/>
                    <a:pt x="25" y="21"/>
                    <a:pt x="24" y="21"/>
                  </a:cubicBezTo>
                  <a:cubicBezTo>
                    <a:pt x="23" y="21"/>
                    <a:pt x="22" y="21"/>
                    <a:pt x="21" y="21"/>
                  </a:cubicBezTo>
                  <a:cubicBezTo>
                    <a:pt x="19" y="21"/>
                    <a:pt x="17" y="21"/>
                    <a:pt x="15" y="21"/>
                  </a:cubicBezTo>
                  <a:cubicBezTo>
                    <a:pt x="12" y="20"/>
                    <a:pt x="9" y="20"/>
                    <a:pt x="9" y="20"/>
                  </a:cubicBezTo>
                  <a:cubicBezTo>
                    <a:pt x="9" y="20"/>
                    <a:pt x="12" y="20"/>
                    <a:pt x="15" y="20"/>
                  </a:cubicBezTo>
                  <a:cubicBezTo>
                    <a:pt x="17" y="20"/>
                    <a:pt x="19" y="20"/>
                    <a:pt x="20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6" y="20"/>
                    <a:pt x="33" y="20"/>
                    <a:pt x="39" y="24"/>
                  </a:cubicBezTo>
                  <a:cubicBezTo>
                    <a:pt x="40" y="26"/>
                    <a:pt x="42" y="28"/>
                    <a:pt x="43" y="29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6"/>
                    <a:pt x="51" y="42"/>
                    <a:pt x="53" y="48"/>
                  </a:cubicBezTo>
                  <a:cubicBezTo>
                    <a:pt x="54" y="64"/>
                    <a:pt x="63" y="77"/>
                    <a:pt x="59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59" y="95"/>
                    <a:pt x="58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9" y="74"/>
                    <a:pt x="59" y="59"/>
                    <a:pt x="62" y="36"/>
                  </a:cubicBezTo>
                  <a:cubicBezTo>
                    <a:pt x="62" y="34"/>
                    <a:pt x="63" y="33"/>
                    <a:pt x="63" y="32"/>
                  </a:cubicBezTo>
                  <a:cubicBezTo>
                    <a:pt x="69" y="21"/>
                    <a:pt x="81" y="18"/>
                    <a:pt x="83" y="17"/>
                  </a:cubicBezTo>
                  <a:cubicBezTo>
                    <a:pt x="84" y="17"/>
                    <a:pt x="85" y="17"/>
                    <a:pt x="88" y="16"/>
                  </a:cubicBezTo>
                  <a:cubicBezTo>
                    <a:pt x="90" y="16"/>
                    <a:pt x="92" y="15"/>
                    <a:pt x="95" y="14"/>
                  </a:cubicBezTo>
                  <a:cubicBezTo>
                    <a:pt x="99" y="13"/>
                    <a:pt x="103" y="11"/>
                    <a:pt x="103" y="11"/>
                  </a:cubicBezTo>
                  <a:cubicBezTo>
                    <a:pt x="103" y="11"/>
                    <a:pt x="100" y="13"/>
                    <a:pt x="95" y="15"/>
                  </a:cubicBezTo>
                  <a:cubicBezTo>
                    <a:pt x="93" y="16"/>
                    <a:pt x="90" y="17"/>
                    <a:pt x="88" y="18"/>
                  </a:cubicBezTo>
                  <a:cubicBezTo>
                    <a:pt x="86" y="19"/>
                    <a:pt x="84" y="19"/>
                    <a:pt x="83" y="20"/>
                  </a:cubicBezTo>
                  <a:cubicBezTo>
                    <a:pt x="82" y="20"/>
                    <a:pt x="79" y="21"/>
                    <a:pt x="76" y="23"/>
                  </a:cubicBezTo>
                  <a:cubicBezTo>
                    <a:pt x="74" y="24"/>
                    <a:pt x="72" y="25"/>
                    <a:pt x="70" y="27"/>
                  </a:cubicBezTo>
                  <a:cubicBezTo>
                    <a:pt x="68" y="29"/>
                    <a:pt x="67" y="31"/>
                    <a:pt x="66" y="33"/>
                  </a:cubicBezTo>
                  <a:cubicBezTo>
                    <a:pt x="64" y="37"/>
                    <a:pt x="64" y="41"/>
                    <a:pt x="63" y="44"/>
                  </a:cubicBezTo>
                  <a:cubicBezTo>
                    <a:pt x="65" y="46"/>
                    <a:pt x="67" y="47"/>
                    <a:pt x="71" y="47"/>
                  </a:cubicBezTo>
                  <a:cubicBezTo>
                    <a:pt x="107" y="44"/>
                    <a:pt x="113" y="0"/>
                    <a:pt x="113" y="0"/>
                  </a:cubicBezTo>
                  <a:cubicBezTo>
                    <a:pt x="113" y="0"/>
                    <a:pt x="110" y="4"/>
                    <a:pt x="103" y="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/>
            </a:p>
          </p:txBody>
        </p:sp>
        <p:sp>
          <p:nvSpPr>
            <p:cNvPr id="128" name="Freeform 24"/>
            <p:cNvSpPr>
              <a:spLocks/>
            </p:cNvSpPr>
            <p:nvPr/>
          </p:nvSpPr>
          <p:spPr bwMode="auto">
            <a:xfrm>
              <a:off x="4992688" y="4621213"/>
              <a:ext cx="663575" cy="430213"/>
            </a:xfrm>
            <a:custGeom>
              <a:avLst/>
              <a:gdLst>
                <a:gd name="T0" fmla="*/ 63 w 63"/>
                <a:gd name="T1" fmla="*/ 22 h 41"/>
                <a:gd name="T2" fmla="*/ 53 w 63"/>
                <a:gd name="T3" fmla="*/ 17 h 41"/>
                <a:gd name="T4" fmla="*/ 48 w 63"/>
                <a:gd name="T5" fmla="*/ 13 h 41"/>
                <a:gd name="T6" fmla="*/ 46 w 63"/>
                <a:gd name="T7" fmla="*/ 6 h 41"/>
                <a:gd name="T8" fmla="*/ 47 w 63"/>
                <a:gd name="T9" fmla="*/ 0 h 41"/>
                <a:gd name="T10" fmla="*/ 30 w 63"/>
                <a:gd name="T11" fmla="*/ 0 h 41"/>
                <a:gd name="T12" fmla="*/ 21 w 63"/>
                <a:gd name="T13" fmla="*/ 18 h 41"/>
                <a:gd name="T14" fmla="*/ 19 w 63"/>
                <a:gd name="T15" fmla="*/ 20 h 41"/>
                <a:gd name="T16" fmla="*/ 12 w 63"/>
                <a:gd name="T17" fmla="*/ 23 h 41"/>
                <a:gd name="T18" fmla="*/ 3 w 63"/>
                <a:gd name="T19" fmla="*/ 28 h 41"/>
                <a:gd name="T20" fmla="*/ 14 w 63"/>
                <a:gd name="T21" fmla="*/ 24 h 41"/>
                <a:gd name="T22" fmla="*/ 16 w 63"/>
                <a:gd name="T23" fmla="*/ 24 h 41"/>
                <a:gd name="T24" fmla="*/ 0 w 63"/>
                <a:gd name="T25" fmla="*/ 39 h 41"/>
                <a:gd name="T26" fmla="*/ 21 w 63"/>
                <a:gd name="T27" fmla="*/ 25 h 41"/>
                <a:gd name="T28" fmla="*/ 33 w 63"/>
                <a:gd name="T29" fmla="*/ 14 h 41"/>
                <a:gd name="T30" fmla="*/ 35 w 63"/>
                <a:gd name="T31" fmla="*/ 21 h 41"/>
                <a:gd name="T32" fmla="*/ 42 w 63"/>
                <a:gd name="T33" fmla="*/ 41 h 41"/>
                <a:gd name="T34" fmla="*/ 39 w 63"/>
                <a:gd name="T35" fmla="*/ 24 h 41"/>
                <a:gd name="T36" fmla="*/ 42 w 63"/>
                <a:gd name="T37" fmla="*/ 26 h 41"/>
                <a:gd name="T38" fmla="*/ 47 w 63"/>
                <a:gd name="T39" fmla="*/ 27 h 41"/>
                <a:gd name="T40" fmla="*/ 41 w 63"/>
                <a:gd name="T41" fmla="*/ 24 h 41"/>
                <a:gd name="T42" fmla="*/ 39 w 63"/>
                <a:gd name="T43" fmla="*/ 22 h 41"/>
                <a:gd name="T44" fmla="*/ 39 w 63"/>
                <a:gd name="T45" fmla="*/ 18 h 41"/>
                <a:gd name="T46" fmla="*/ 40 w 63"/>
                <a:gd name="T47" fmla="*/ 12 h 41"/>
                <a:gd name="T48" fmla="*/ 41 w 63"/>
                <a:gd name="T49" fmla="*/ 12 h 41"/>
                <a:gd name="T50" fmla="*/ 46 w 63"/>
                <a:gd name="T51" fmla="*/ 18 h 41"/>
                <a:gd name="T52" fmla="*/ 55 w 63"/>
                <a:gd name="T53" fmla="*/ 37 h 41"/>
                <a:gd name="T54" fmla="*/ 51 w 63"/>
                <a:gd name="T55" fmla="*/ 20 h 41"/>
                <a:gd name="T56" fmla="*/ 50 w 63"/>
                <a:gd name="T57" fmla="*/ 18 h 41"/>
                <a:gd name="T58" fmla="*/ 54 w 63"/>
                <a:gd name="T59" fmla="*/ 20 h 41"/>
                <a:gd name="T60" fmla="*/ 63 w 63"/>
                <a:gd name="T6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" h="41">
                  <a:moveTo>
                    <a:pt x="63" y="22"/>
                  </a:moveTo>
                  <a:cubicBezTo>
                    <a:pt x="63" y="22"/>
                    <a:pt x="56" y="19"/>
                    <a:pt x="53" y="17"/>
                  </a:cubicBezTo>
                  <a:cubicBezTo>
                    <a:pt x="51" y="16"/>
                    <a:pt x="49" y="14"/>
                    <a:pt x="48" y="13"/>
                  </a:cubicBezTo>
                  <a:cubicBezTo>
                    <a:pt x="47" y="11"/>
                    <a:pt x="46" y="8"/>
                    <a:pt x="46" y="6"/>
                  </a:cubicBezTo>
                  <a:cubicBezTo>
                    <a:pt x="46" y="4"/>
                    <a:pt x="47" y="2"/>
                    <a:pt x="4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5"/>
                    <a:pt x="25" y="12"/>
                    <a:pt x="21" y="18"/>
                  </a:cubicBezTo>
                  <a:cubicBezTo>
                    <a:pt x="21" y="19"/>
                    <a:pt x="20" y="19"/>
                    <a:pt x="19" y="20"/>
                  </a:cubicBezTo>
                  <a:cubicBezTo>
                    <a:pt x="17" y="21"/>
                    <a:pt x="14" y="22"/>
                    <a:pt x="12" y="23"/>
                  </a:cubicBezTo>
                  <a:cubicBezTo>
                    <a:pt x="9" y="24"/>
                    <a:pt x="3" y="28"/>
                    <a:pt x="3" y="28"/>
                  </a:cubicBezTo>
                  <a:cubicBezTo>
                    <a:pt x="3" y="28"/>
                    <a:pt x="11" y="25"/>
                    <a:pt x="14" y="24"/>
                  </a:cubicBezTo>
                  <a:cubicBezTo>
                    <a:pt x="15" y="24"/>
                    <a:pt x="16" y="24"/>
                    <a:pt x="16" y="24"/>
                  </a:cubicBezTo>
                  <a:cubicBezTo>
                    <a:pt x="10" y="31"/>
                    <a:pt x="0" y="39"/>
                    <a:pt x="0" y="39"/>
                  </a:cubicBezTo>
                  <a:cubicBezTo>
                    <a:pt x="0" y="39"/>
                    <a:pt x="15" y="30"/>
                    <a:pt x="21" y="25"/>
                  </a:cubicBezTo>
                  <a:cubicBezTo>
                    <a:pt x="24" y="22"/>
                    <a:pt x="29" y="18"/>
                    <a:pt x="33" y="14"/>
                  </a:cubicBezTo>
                  <a:cubicBezTo>
                    <a:pt x="34" y="16"/>
                    <a:pt x="35" y="19"/>
                    <a:pt x="35" y="21"/>
                  </a:cubicBezTo>
                  <a:cubicBezTo>
                    <a:pt x="37" y="27"/>
                    <a:pt x="42" y="41"/>
                    <a:pt x="42" y="41"/>
                  </a:cubicBezTo>
                  <a:cubicBezTo>
                    <a:pt x="42" y="41"/>
                    <a:pt x="40" y="32"/>
                    <a:pt x="39" y="24"/>
                  </a:cubicBezTo>
                  <a:cubicBezTo>
                    <a:pt x="40" y="25"/>
                    <a:pt x="41" y="25"/>
                    <a:pt x="42" y="26"/>
                  </a:cubicBezTo>
                  <a:cubicBezTo>
                    <a:pt x="43" y="26"/>
                    <a:pt x="47" y="27"/>
                    <a:pt x="47" y="27"/>
                  </a:cubicBezTo>
                  <a:cubicBezTo>
                    <a:pt x="47" y="27"/>
                    <a:pt x="43" y="25"/>
                    <a:pt x="41" y="24"/>
                  </a:cubicBezTo>
                  <a:cubicBezTo>
                    <a:pt x="40" y="23"/>
                    <a:pt x="40" y="23"/>
                    <a:pt x="39" y="22"/>
                  </a:cubicBezTo>
                  <a:cubicBezTo>
                    <a:pt x="39" y="21"/>
                    <a:pt x="39" y="19"/>
                    <a:pt x="39" y="18"/>
                  </a:cubicBezTo>
                  <a:cubicBezTo>
                    <a:pt x="39" y="16"/>
                    <a:pt x="40" y="14"/>
                    <a:pt x="40" y="12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2" y="13"/>
                    <a:pt x="44" y="16"/>
                    <a:pt x="46" y="18"/>
                  </a:cubicBezTo>
                  <a:cubicBezTo>
                    <a:pt x="50" y="24"/>
                    <a:pt x="55" y="37"/>
                    <a:pt x="55" y="37"/>
                  </a:cubicBezTo>
                  <a:cubicBezTo>
                    <a:pt x="55" y="37"/>
                    <a:pt x="53" y="25"/>
                    <a:pt x="51" y="20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9"/>
                    <a:pt x="53" y="19"/>
                    <a:pt x="54" y="20"/>
                  </a:cubicBezTo>
                  <a:cubicBezTo>
                    <a:pt x="57" y="21"/>
                    <a:pt x="63" y="22"/>
                    <a:pt x="63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/>
            </a:p>
          </p:txBody>
        </p:sp>
      </p:grpSp>
      <p:grpSp>
        <p:nvGrpSpPr>
          <p:cNvPr id="5" name="Group 128"/>
          <p:cNvGrpSpPr/>
          <p:nvPr/>
        </p:nvGrpSpPr>
        <p:grpSpPr>
          <a:xfrm>
            <a:off x="6210913" y="2785520"/>
            <a:ext cx="1180221" cy="2125107"/>
            <a:chOff x="7354888" y="2000524"/>
            <a:chExt cx="1484312" cy="2673349"/>
          </a:xfrm>
        </p:grpSpPr>
        <p:sp>
          <p:nvSpPr>
            <p:cNvPr id="130" name="Freeform 33"/>
            <p:cNvSpPr>
              <a:spLocks/>
            </p:cNvSpPr>
            <p:nvPr/>
          </p:nvSpPr>
          <p:spPr bwMode="auto">
            <a:xfrm>
              <a:off x="7435850" y="2000524"/>
              <a:ext cx="1403350" cy="2108200"/>
            </a:xfrm>
            <a:custGeom>
              <a:avLst/>
              <a:gdLst>
                <a:gd name="T0" fmla="*/ 121 w 190"/>
                <a:gd name="T1" fmla="*/ 165 h 287"/>
                <a:gd name="T2" fmla="*/ 135 w 190"/>
                <a:gd name="T3" fmla="*/ 103 h 287"/>
                <a:gd name="T4" fmla="*/ 190 w 190"/>
                <a:gd name="T5" fmla="*/ 71 h 287"/>
                <a:gd name="T6" fmla="*/ 146 w 190"/>
                <a:gd name="T7" fmla="*/ 72 h 287"/>
                <a:gd name="T8" fmla="*/ 131 w 190"/>
                <a:gd name="T9" fmla="*/ 94 h 287"/>
                <a:gd name="T10" fmla="*/ 157 w 190"/>
                <a:gd name="T11" fmla="*/ 80 h 287"/>
                <a:gd name="T12" fmla="*/ 169 w 190"/>
                <a:gd name="T13" fmla="*/ 80 h 287"/>
                <a:gd name="T14" fmla="*/ 169 w 190"/>
                <a:gd name="T15" fmla="*/ 81 h 287"/>
                <a:gd name="T16" fmla="*/ 157 w 190"/>
                <a:gd name="T17" fmla="*/ 82 h 287"/>
                <a:gd name="T18" fmla="*/ 143 w 190"/>
                <a:gd name="T19" fmla="*/ 85 h 287"/>
                <a:gd name="T20" fmla="*/ 133 w 190"/>
                <a:gd name="T21" fmla="*/ 96 h 287"/>
                <a:gd name="T22" fmla="*/ 117 w 190"/>
                <a:gd name="T23" fmla="*/ 29 h 287"/>
                <a:gd name="T24" fmla="*/ 136 w 190"/>
                <a:gd name="T25" fmla="*/ 17 h 287"/>
                <a:gd name="T26" fmla="*/ 151 w 190"/>
                <a:gd name="T27" fmla="*/ 11 h 287"/>
                <a:gd name="T28" fmla="*/ 137 w 190"/>
                <a:gd name="T29" fmla="*/ 19 h 287"/>
                <a:gd name="T30" fmla="*/ 125 w 190"/>
                <a:gd name="T31" fmla="*/ 25 h 287"/>
                <a:gd name="T32" fmla="*/ 117 w 190"/>
                <a:gd name="T33" fmla="*/ 35 h 287"/>
                <a:gd name="T34" fmla="*/ 122 w 190"/>
                <a:gd name="T35" fmla="*/ 49 h 287"/>
                <a:gd name="T36" fmla="*/ 151 w 190"/>
                <a:gd name="T37" fmla="*/ 7 h 287"/>
                <a:gd name="T38" fmla="*/ 109 w 190"/>
                <a:gd name="T39" fmla="*/ 26 h 287"/>
                <a:gd name="T40" fmla="*/ 90 w 190"/>
                <a:gd name="T41" fmla="*/ 13 h 287"/>
                <a:gd name="T42" fmla="*/ 100 w 190"/>
                <a:gd name="T43" fmla="*/ 41 h 287"/>
                <a:gd name="T44" fmla="*/ 105 w 190"/>
                <a:gd name="T45" fmla="*/ 34 h 287"/>
                <a:gd name="T46" fmla="*/ 102 w 190"/>
                <a:gd name="T47" fmla="*/ 27 h 287"/>
                <a:gd name="T48" fmla="*/ 96 w 190"/>
                <a:gd name="T49" fmla="*/ 22 h 287"/>
                <a:gd name="T50" fmla="*/ 89 w 190"/>
                <a:gd name="T51" fmla="*/ 16 h 287"/>
                <a:gd name="T52" fmla="*/ 96 w 190"/>
                <a:gd name="T53" fmla="*/ 21 h 287"/>
                <a:gd name="T54" fmla="*/ 107 w 190"/>
                <a:gd name="T55" fmla="*/ 33 h 287"/>
                <a:gd name="T56" fmla="*/ 90 w 190"/>
                <a:gd name="T57" fmla="*/ 89 h 287"/>
                <a:gd name="T58" fmla="*/ 69 w 190"/>
                <a:gd name="T59" fmla="*/ 42 h 287"/>
                <a:gd name="T60" fmla="*/ 61 w 190"/>
                <a:gd name="T61" fmla="*/ 32 h 287"/>
                <a:gd name="T62" fmla="*/ 49 w 190"/>
                <a:gd name="T63" fmla="*/ 26 h 287"/>
                <a:gd name="T64" fmla="*/ 35 w 190"/>
                <a:gd name="T65" fmla="*/ 19 h 287"/>
                <a:gd name="T66" fmla="*/ 50 w 190"/>
                <a:gd name="T67" fmla="*/ 25 h 287"/>
                <a:gd name="T68" fmla="*/ 72 w 190"/>
                <a:gd name="T69" fmla="*/ 41 h 287"/>
                <a:gd name="T70" fmla="*/ 78 w 190"/>
                <a:gd name="T71" fmla="*/ 45 h 287"/>
                <a:gd name="T72" fmla="*/ 35 w 190"/>
                <a:gd name="T73" fmla="*/ 14 h 287"/>
                <a:gd name="T74" fmla="*/ 64 w 190"/>
                <a:gd name="T75" fmla="*/ 56 h 287"/>
                <a:gd name="T76" fmla="*/ 88 w 190"/>
                <a:gd name="T77" fmla="*/ 130 h 287"/>
                <a:gd name="T78" fmla="*/ 55 w 190"/>
                <a:gd name="T79" fmla="*/ 99 h 287"/>
                <a:gd name="T80" fmla="*/ 42 w 190"/>
                <a:gd name="T81" fmla="*/ 97 h 287"/>
                <a:gd name="T82" fmla="*/ 29 w 190"/>
                <a:gd name="T83" fmla="*/ 99 h 287"/>
                <a:gd name="T84" fmla="*/ 24 w 190"/>
                <a:gd name="T85" fmla="*/ 101 h 287"/>
                <a:gd name="T86" fmla="*/ 22 w 190"/>
                <a:gd name="T87" fmla="*/ 101 h 287"/>
                <a:gd name="T88" fmla="*/ 22 w 190"/>
                <a:gd name="T89" fmla="*/ 100 h 287"/>
                <a:gd name="T90" fmla="*/ 33 w 190"/>
                <a:gd name="T91" fmla="*/ 96 h 287"/>
                <a:gd name="T92" fmla="*/ 63 w 190"/>
                <a:gd name="T93" fmla="*/ 102 h 287"/>
                <a:gd name="T94" fmla="*/ 41 w 190"/>
                <a:gd name="T95" fmla="*/ 85 h 287"/>
                <a:gd name="T96" fmla="*/ 0 w 190"/>
                <a:gd name="T97" fmla="*/ 98 h 287"/>
                <a:gd name="T98" fmla="*/ 90 w 190"/>
                <a:gd name="T99" fmla="*/ 178 h 287"/>
                <a:gd name="T100" fmla="*/ 73 w 190"/>
                <a:gd name="T101" fmla="*/ 272 h 287"/>
                <a:gd name="T102" fmla="*/ 147 w 190"/>
                <a:gd name="T103" fmla="*/ 287 h 287"/>
                <a:gd name="T104" fmla="*/ 108 w 190"/>
                <a:gd name="T105" fmla="*/ 213 h 287"/>
                <a:gd name="T106" fmla="*/ 123 w 190"/>
                <a:gd name="T107" fmla="*/ 173 h 287"/>
                <a:gd name="T108" fmla="*/ 138 w 190"/>
                <a:gd name="T109" fmla="*/ 159 h 287"/>
                <a:gd name="T110" fmla="*/ 154 w 190"/>
                <a:gd name="T111" fmla="*/ 156 h 287"/>
                <a:gd name="T112" fmla="*/ 170 w 190"/>
                <a:gd name="T113" fmla="*/ 155 h 287"/>
                <a:gd name="T114" fmla="*/ 154 w 190"/>
                <a:gd name="T115" fmla="*/ 158 h 287"/>
                <a:gd name="T116" fmla="*/ 141 w 190"/>
                <a:gd name="T117" fmla="*/ 160 h 287"/>
                <a:gd name="T118" fmla="*/ 129 w 190"/>
                <a:gd name="T119" fmla="*/ 168 h 287"/>
                <a:gd name="T120" fmla="*/ 131 w 190"/>
                <a:gd name="T121" fmla="*/ 183 h 287"/>
                <a:gd name="T122" fmla="*/ 171 w 190"/>
                <a:gd name="T123" fmla="*/ 15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287">
                  <a:moveTo>
                    <a:pt x="137" y="150"/>
                  </a:moveTo>
                  <a:cubicBezTo>
                    <a:pt x="126" y="152"/>
                    <a:pt x="122" y="160"/>
                    <a:pt x="121" y="165"/>
                  </a:cubicBezTo>
                  <a:cubicBezTo>
                    <a:pt x="118" y="167"/>
                    <a:pt x="115" y="170"/>
                    <a:pt x="112" y="173"/>
                  </a:cubicBezTo>
                  <a:cubicBezTo>
                    <a:pt x="112" y="173"/>
                    <a:pt x="105" y="140"/>
                    <a:pt x="135" y="103"/>
                  </a:cubicBezTo>
                  <a:cubicBezTo>
                    <a:pt x="135" y="103"/>
                    <a:pt x="136" y="104"/>
                    <a:pt x="138" y="105"/>
                  </a:cubicBezTo>
                  <a:cubicBezTo>
                    <a:pt x="172" y="112"/>
                    <a:pt x="190" y="71"/>
                    <a:pt x="190" y="71"/>
                  </a:cubicBezTo>
                  <a:cubicBezTo>
                    <a:pt x="190" y="71"/>
                    <a:pt x="186" y="75"/>
                    <a:pt x="180" y="75"/>
                  </a:cubicBezTo>
                  <a:cubicBezTo>
                    <a:pt x="173" y="75"/>
                    <a:pt x="160" y="69"/>
                    <a:pt x="146" y="72"/>
                  </a:cubicBezTo>
                  <a:cubicBezTo>
                    <a:pt x="133" y="75"/>
                    <a:pt x="129" y="85"/>
                    <a:pt x="129" y="89"/>
                  </a:cubicBezTo>
                  <a:cubicBezTo>
                    <a:pt x="128" y="92"/>
                    <a:pt x="130" y="93"/>
                    <a:pt x="131" y="94"/>
                  </a:cubicBezTo>
                  <a:cubicBezTo>
                    <a:pt x="132" y="92"/>
                    <a:pt x="133" y="90"/>
                    <a:pt x="135" y="87"/>
                  </a:cubicBezTo>
                  <a:cubicBezTo>
                    <a:pt x="144" y="79"/>
                    <a:pt x="155" y="80"/>
                    <a:pt x="157" y="80"/>
                  </a:cubicBezTo>
                  <a:cubicBezTo>
                    <a:pt x="158" y="80"/>
                    <a:pt x="160" y="80"/>
                    <a:pt x="162" y="80"/>
                  </a:cubicBezTo>
                  <a:cubicBezTo>
                    <a:pt x="164" y="80"/>
                    <a:pt x="167" y="80"/>
                    <a:pt x="169" y="80"/>
                  </a:cubicBezTo>
                  <a:cubicBezTo>
                    <a:pt x="174" y="80"/>
                    <a:pt x="178" y="79"/>
                    <a:pt x="178" y="79"/>
                  </a:cubicBezTo>
                  <a:cubicBezTo>
                    <a:pt x="178" y="79"/>
                    <a:pt x="174" y="80"/>
                    <a:pt x="169" y="81"/>
                  </a:cubicBezTo>
                  <a:cubicBezTo>
                    <a:pt x="167" y="82"/>
                    <a:pt x="164" y="82"/>
                    <a:pt x="162" y="82"/>
                  </a:cubicBezTo>
                  <a:cubicBezTo>
                    <a:pt x="160" y="82"/>
                    <a:pt x="158" y="82"/>
                    <a:pt x="157" y="82"/>
                  </a:cubicBezTo>
                  <a:cubicBezTo>
                    <a:pt x="156" y="82"/>
                    <a:pt x="153" y="82"/>
                    <a:pt x="149" y="83"/>
                  </a:cubicBezTo>
                  <a:cubicBezTo>
                    <a:pt x="147" y="83"/>
                    <a:pt x="145" y="84"/>
                    <a:pt x="143" y="85"/>
                  </a:cubicBezTo>
                  <a:cubicBezTo>
                    <a:pt x="141" y="86"/>
                    <a:pt x="139" y="88"/>
                    <a:pt x="138" y="90"/>
                  </a:cubicBezTo>
                  <a:cubicBezTo>
                    <a:pt x="136" y="92"/>
                    <a:pt x="135" y="94"/>
                    <a:pt x="133" y="96"/>
                  </a:cubicBezTo>
                  <a:cubicBezTo>
                    <a:pt x="122" y="107"/>
                    <a:pt x="110" y="121"/>
                    <a:pt x="106" y="134"/>
                  </a:cubicBezTo>
                  <a:cubicBezTo>
                    <a:pt x="106" y="134"/>
                    <a:pt x="92" y="95"/>
                    <a:pt x="117" y="29"/>
                  </a:cubicBezTo>
                  <a:cubicBezTo>
                    <a:pt x="122" y="22"/>
                    <a:pt x="130" y="20"/>
                    <a:pt x="131" y="19"/>
                  </a:cubicBezTo>
                  <a:cubicBezTo>
                    <a:pt x="132" y="19"/>
                    <a:pt x="134" y="18"/>
                    <a:pt x="136" y="17"/>
                  </a:cubicBezTo>
                  <a:cubicBezTo>
                    <a:pt x="138" y="17"/>
                    <a:pt x="141" y="16"/>
                    <a:pt x="143" y="15"/>
                  </a:cubicBezTo>
                  <a:cubicBezTo>
                    <a:pt x="147" y="13"/>
                    <a:pt x="151" y="11"/>
                    <a:pt x="151" y="11"/>
                  </a:cubicBezTo>
                  <a:cubicBezTo>
                    <a:pt x="151" y="11"/>
                    <a:pt x="148" y="14"/>
                    <a:pt x="143" y="16"/>
                  </a:cubicBezTo>
                  <a:cubicBezTo>
                    <a:pt x="141" y="17"/>
                    <a:pt x="139" y="18"/>
                    <a:pt x="137" y="19"/>
                  </a:cubicBezTo>
                  <a:cubicBezTo>
                    <a:pt x="135" y="20"/>
                    <a:pt x="133" y="21"/>
                    <a:pt x="132" y="21"/>
                  </a:cubicBezTo>
                  <a:cubicBezTo>
                    <a:pt x="131" y="21"/>
                    <a:pt x="128" y="22"/>
                    <a:pt x="125" y="25"/>
                  </a:cubicBezTo>
                  <a:cubicBezTo>
                    <a:pt x="124" y="26"/>
                    <a:pt x="122" y="27"/>
                    <a:pt x="120" y="29"/>
                  </a:cubicBezTo>
                  <a:cubicBezTo>
                    <a:pt x="119" y="31"/>
                    <a:pt x="117" y="33"/>
                    <a:pt x="117" y="35"/>
                  </a:cubicBezTo>
                  <a:cubicBezTo>
                    <a:pt x="115" y="39"/>
                    <a:pt x="115" y="43"/>
                    <a:pt x="115" y="47"/>
                  </a:cubicBezTo>
                  <a:cubicBezTo>
                    <a:pt x="116" y="48"/>
                    <a:pt x="118" y="49"/>
                    <a:pt x="122" y="49"/>
                  </a:cubicBezTo>
                  <a:cubicBezTo>
                    <a:pt x="157" y="44"/>
                    <a:pt x="159" y="0"/>
                    <a:pt x="159" y="0"/>
                  </a:cubicBezTo>
                  <a:cubicBezTo>
                    <a:pt x="159" y="0"/>
                    <a:pt x="157" y="4"/>
                    <a:pt x="151" y="7"/>
                  </a:cubicBezTo>
                  <a:cubicBezTo>
                    <a:pt x="144" y="9"/>
                    <a:pt x="131" y="8"/>
                    <a:pt x="119" y="16"/>
                  </a:cubicBezTo>
                  <a:cubicBezTo>
                    <a:pt x="114" y="19"/>
                    <a:pt x="111" y="22"/>
                    <a:pt x="109" y="26"/>
                  </a:cubicBezTo>
                  <a:cubicBezTo>
                    <a:pt x="109" y="25"/>
                    <a:pt x="108" y="24"/>
                    <a:pt x="107" y="22"/>
                  </a:cubicBezTo>
                  <a:cubicBezTo>
                    <a:pt x="101" y="17"/>
                    <a:pt x="93" y="15"/>
                    <a:pt x="90" y="13"/>
                  </a:cubicBezTo>
                  <a:cubicBezTo>
                    <a:pt x="87" y="11"/>
                    <a:pt x="86" y="8"/>
                    <a:pt x="86" y="8"/>
                  </a:cubicBezTo>
                  <a:cubicBezTo>
                    <a:pt x="86" y="8"/>
                    <a:pt x="82" y="33"/>
                    <a:pt x="100" y="41"/>
                  </a:cubicBezTo>
                  <a:cubicBezTo>
                    <a:pt x="102" y="41"/>
                    <a:pt x="104" y="41"/>
                    <a:pt x="105" y="40"/>
                  </a:cubicBezTo>
                  <a:cubicBezTo>
                    <a:pt x="105" y="38"/>
                    <a:pt x="105" y="36"/>
                    <a:pt x="105" y="34"/>
                  </a:cubicBezTo>
                  <a:cubicBezTo>
                    <a:pt x="105" y="32"/>
                    <a:pt x="105" y="31"/>
                    <a:pt x="104" y="30"/>
                  </a:cubicBezTo>
                  <a:cubicBezTo>
                    <a:pt x="103" y="29"/>
                    <a:pt x="102" y="28"/>
                    <a:pt x="102" y="27"/>
                  </a:cubicBezTo>
                  <a:cubicBezTo>
                    <a:pt x="100" y="25"/>
                    <a:pt x="99" y="24"/>
                    <a:pt x="98" y="24"/>
                  </a:cubicBezTo>
                  <a:cubicBezTo>
                    <a:pt x="98" y="23"/>
                    <a:pt x="97" y="23"/>
                    <a:pt x="96" y="22"/>
                  </a:cubicBezTo>
                  <a:cubicBezTo>
                    <a:pt x="95" y="21"/>
                    <a:pt x="94" y="20"/>
                    <a:pt x="93" y="19"/>
                  </a:cubicBezTo>
                  <a:cubicBezTo>
                    <a:pt x="91" y="17"/>
                    <a:pt x="89" y="16"/>
                    <a:pt x="89" y="16"/>
                  </a:cubicBezTo>
                  <a:cubicBezTo>
                    <a:pt x="89" y="16"/>
                    <a:pt x="91" y="17"/>
                    <a:pt x="93" y="19"/>
                  </a:cubicBezTo>
                  <a:cubicBezTo>
                    <a:pt x="94" y="20"/>
                    <a:pt x="95" y="20"/>
                    <a:pt x="96" y="21"/>
                  </a:cubicBezTo>
                  <a:cubicBezTo>
                    <a:pt x="98" y="22"/>
                    <a:pt x="98" y="22"/>
                    <a:pt x="99" y="23"/>
                  </a:cubicBezTo>
                  <a:cubicBezTo>
                    <a:pt x="100" y="23"/>
                    <a:pt x="105" y="27"/>
                    <a:pt x="107" y="33"/>
                  </a:cubicBezTo>
                  <a:cubicBezTo>
                    <a:pt x="107" y="34"/>
                    <a:pt x="107" y="35"/>
                    <a:pt x="107" y="36"/>
                  </a:cubicBezTo>
                  <a:cubicBezTo>
                    <a:pt x="100" y="49"/>
                    <a:pt x="92" y="66"/>
                    <a:pt x="90" y="89"/>
                  </a:cubicBezTo>
                  <a:cubicBezTo>
                    <a:pt x="90" y="89"/>
                    <a:pt x="84" y="63"/>
                    <a:pt x="70" y="45"/>
                  </a:cubicBezTo>
                  <a:cubicBezTo>
                    <a:pt x="70" y="44"/>
                    <a:pt x="70" y="43"/>
                    <a:pt x="69" y="42"/>
                  </a:cubicBezTo>
                  <a:cubicBezTo>
                    <a:pt x="69" y="40"/>
                    <a:pt x="67" y="38"/>
                    <a:pt x="66" y="37"/>
                  </a:cubicBezTo>
                  <a:cubicBezTo>
                    <a:pt x="64" y="35"/>
                    <a:pt x="62" y="33"/>
                    <a:pt x="61" y="32"/>
                  </a:cubicBezTo>
                  <a:cubicBezTo>
                    <a:pt x="57" y="30"/>
                    <a:pt x="55" y="29"/>
                    <a:pt x="54" y="28"/>
                  </a:cubicBezTo>
                  <a:cubicBezTo>
                    <a:pt x="53" y="28"/>
                    <a:pt x="51" y="27"/>
                    <a:pt x="49" y="26"/>
                  </a:cubicBezTo>
                  <a:cubicBezTo>
                    <a:pt x="47" y="26"/>
                    <a:pt x="45" y="25"/>
                    <a:pt x="43" y="23"/>
                  </a:cubicBezTo>
                  <a:cubicBezTo>
                    <a:pt x="38" y="21"/>
                    <a:pt x="35" y="19"/>
                    <a:pt x="35" y="19"/>
                  </a:cubicBezTo>
                  <a:cubicBezTo>
                    <a:pt x="35" y="19"/>
                    <a:pt x="39" y="21"/>
                    <a:pt x="43" y="22"/>
                  </a:cubicBezTo>
                  <a:cubicBezTo>
                    <a:pt x="45" y="23"/>
                    <a:pt x="47" y="24"/>
                    <a:pt x="50" y="25"/>
                  </a:cubicBezTo>
                  <a:cubicBezTo>
                    <a:pt x="52" y="25"/>
                    <a:pt x="53" y="26"/>
                    <a:pt x="54" y="26"/>
                  </a:cubicBezTo>
                  <a:cubicBezTo>
                    <a:pt x="56" y="27"/>
                    <a:pt x="67" y="31"/>
                    <a:pt x="72" y="41"/>
                  </a:cubicBezTo>
                  <a:cubicBezTo>
                    <a:pt x="73" y="44"/>
                    <a:pt x="74" y="47"/>
                    <a:pt x="74" y="49"/>
                  </a:cubicBezTo>
                  <a:cubicBezTo>
                    <a:pt x="75" y="49"/>
                    <a:pt x="77" y="48"/>
                    <a:pt x="78" y="45"/>
                  </a:cubicBezTo>
                  <a:cubicBezTo>
                    <a:pt x="79" y="42"/>
                    <a:pt x="79" y="30"/>
                    <a:pt x="67" y="23"/>
                  </a:cubicBezTo>
                  <a:cubicBezTo>
                    <a:pt x="55" y="16"/>
                    <a:pt x="42" y="16"/>
                    <a:pt x="35" y="14"/>
                  </a:cubicBezTo>
                  <a:cubicBezTo>
                    <a:pt x="29" y="12"/>
                    <a:pt x="26" y="7"/>
                    <a:pt x="26" y="7"/>
                  </a:cubicBezTo>
                  <a:cubicBezTo>
                    <a:pt x="26" y="7"/>
                    <a:pt x="29" y="51"/>
                    <a:pt x="64" y="56"/>
                  </a:cubicBezTo>
                  <a:cubicBezTo>
                    <a:pt x="66" y="56"/>
                    <a:pt x="67" y="56"/>
                    <a:pt x="68" y="56"/>
                  </a:cubicBezTo>
                  <a:cubicBezTo>
                    <a:pt x="76" y="72"/>
                    <a:pt x="84" y="97"/>
                    <a:pt x="88" y="130"/>
                  </a:cubicBezTo>
                  <a:cubicBezTo>
                    <a:pt x="88" y="130"/>
                    <a:pt x="80" y="114"/>
                    <a:pt x="62" y="105"/>
                  </a:cubicBezTo>
                  <a:cubicBezTo>
                    <a:pt x="60" y="103"/>
                    <a:pt x="58" y="101"/>
                    <a:pt x="55" y="99"/>
                  </a:cubicBezTo>
                  <a:cubicBezTo>
                    <a:pt x="53" y="98"/>
                    <a:pt x="51" y="97"/>
                    <a:pt x="49" y="97"/>
                  </a:cubicBezTo>
                  <a:cubicBezTo>
                    <a:pt x="46" y="97"/>
                    <a:pt x="44" y="97"/>
                    <a:pt x="42" y="97"/>
                  </a:cubicBezTo>
                  <a:cubicBezTo>
                    <a:pt x="38" y="97"/>
                    <a:pt x="35" y="98"/>
                    <a:pt x="34" y="98"/>
                  </a:cubicBezTo>
                  <a:cubicBezTo>
                    <a:pt x="33" y="98"/>
                    <a:pt x="31" y="99"/>
                    <a:pt x="29" y="99"/>
                  </a:cubicBezTo>
                  <a:cubicBezTo>
                    <a:pt x="28" y="100"/>
                    <a:pt x="27" y="100"/>
                    <a:pt x="26" y="100"/>
                  </a:cubicBezTo>
                  <a:cubicBezTo>
                    <a:pt x="25" y="100"/>
                    <a:pt x="25" y="100"/>
                    <a:pt x="24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1"/>
                    <a:pt x="23" y="101"/>
                    <a:pt x="22" y="101"/>
                  </a:cubicBezTo>
                  <a:cubicBezTo>
                    <a:pt x="18" y="102"/>
                    <a:pt x="13" y="102"/>
                    <a:pt x="13" y="102"/>
                  </a:cubicBezTo>
                  <a:cubicBezTo>
                    <a:pt x="13" y="102"/>
                    <a:pt x="18" y="101"/>
                    <a:pt x="22" y="100"/>
                  </a:cubicBezTo>
                  <a:cubicBezTo>
                    <a:pt x="24" y="99"/>
                    <a:pt x="27" y="99"/>
                    <a:pt x="29" y="98"/>
                  </a:cubicBezTo>
                  <a:cubicBezTo>
                    <a:pt x="31" y="97"/>
                    <a:pt x="32" y="96"/>
                    <a:pt x="33" y="96"/>
                  </a:cubicBezTo>
                  <a:cubicBezTo>
                    <a:pt x="35" y="95"/>
                    <a:pt x="46" y="92"/>
                    <a:pt x="57" y="97"/>
                  </a:cubicBezTo>
                  <a:cubicBezTo>
                    <a:pt x="59" y="98"/>
                    <a:pt x="61" y="100"/>
                    <a:pt x="63" y="102"/>
                  </a:cubicBezTo>
                  <a:cubicBezTo>
                    <a:pt x="64" y="101"/>
                    <a:pt x="64" y="99"/>
                    <a:pt x="64" y="97"/>
                  </a:cubicBezTo>
                  <a:cubicBezTo>
                    <a:pt x="62" y="93"/>
                    <a:pt x="55" y="84"/>
                    <a:pt x="41" y="85"/>
                  </a:cubicBezTo>
                  <a:cubicBezTo>
                    <a:pt x="28" y="87"/>
                    <a:pt x="17" y="96"/>
                    <a:pt x="11" y="98"/>
                  </a:cubicBezTo>
                  <a:cubicBezTo>
                    <a:pt x="4" y="100"/>
                    <a:pt x="0" y="98"/>
                    <a:pt x="0" y="98"/>
                  </a:cubicBezTo>
                  <a:cubicBezTo>
                    <a:pt x="0" y="98"/>
                    <a:pt x="29" y="131"/>
                    <a:pt x="59" y="114"/>
                  </a:cubicBezTo>
                  <a:cubicBezTo>
                    <a:pt x="75" y="124"/>
                    <a:pt x="89" y="143"/>
                    <a:pt x="90" y="178"/>
                  </a:cubicBezTo>
                  <a:cubicBezTo>
                    <a:pt x="90" y="178"/>
                    <a:pt x="80" y="161"/>
                    <a:pt x="62" y="155"/>
                  </a:cubicBezTo>
                  <a:cubicBezTo>
                    <a:pt x="62" y="155"/>
                    <a:pt x="112" y="177"/>
                    <a:pt x="73" y="272"/>
                  </a:cubicBezTo>
                  <a:cubicBezTo>
                    <a:pt x="68" y="276"/>
                    <a:pt x="50" y="277"/>
                    <a:pt x="41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2" y="285"/>
                    <a:pt x="134" y="282"/>
                    <a:pt x="122" y="282"/>
                  </a:cubicBezTo>
                  <a:cubicBezTo>
                    <a:pt x="112" y="279"/>
                    <a:pt x="100" y="256"/>
                    <a:pt x="108" y="213"/>
                  </a:cubicBezTo>
                  <a:cubicBezTo>
                    <a:pt x="111" y="195"/>
                    <a:pt x="116" y="182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8" y="166"/>
                    <a:pt x="133" y="162"/>
                    <a:pt x="138" y="159"/>
                  </a:cubicBezTo>
                  <a:cubicBezTo>
                    <a:pt x="143" y="157"/>
                    <a:pt x="148" y="157"/>
                    <a:pt x="149" y="157"/>
                  </a:cubicBezTo>
                  <a:cubicBezTo>
                    <a:pt x="150" y="156"/>
                    <a:pt x="152" y="156"/>
                    <a:pt x="154" y="156"/>
                  </a:cubicBezTo>
                  <a:cubicBezTo>
                    <a:pt x="156" y="156"/>
                    <a:pt x="159" y="156"/>
                    <a:pt x="161" y="156"/>
                  </a:cubicBezTo>
                  <a:cubicBezTo>
                    <a:pt x="166" y="156"/>
                    <a:pt x="170" y="155"/>
                    <a:pt x="170" y="155"/>
                  </a:cubicBezTo>
                  <a:cubicBezTo>
                    <a:pt x="170" y="155"/>
                    <a:pt x="166" y="156"/>
                    <a:pt x="161" y="157"/>
                  </a:cubicBezTo>
                  <a:cubicBezTo>
                    <a:pt x="159" y="158"/>
                    <a:pt x="156" y="158"/>
                    <a:pt x="154" y="158"/>
                  </a:cubicBezTo>
                  <a:cubicBezTo>
                    <a:pt x="152" y="158"/>
                    <a:pt x="150" y="159"/>
                    <a:pt x="149" y="159"/>
                  </a:cubicBezTo>
                  <a:cubicBezTo>
                    <a:pt x="148" y="159"/>
                    <a:pt x="145" y="159"/>
                    <a:pt x="141" y="160"/>
                  </a:cubicBezTo>
                  <a:cubicBezTo>
                    <a:pt x="139" y="161"/>
                    <a:pt x="137" y="162"/>
                    <a:pt x="135" y="163"/>
                  </a:cubicBezTo>
                  <a:cubicBezTo>
                    <a:pt x="133" y="164"/>
                    <a:pt x="131" y="166"/>
                    <a:pt x="129" y="168"/>
                  </a:cubicBezTo>
                  <a:cubicBezTo>
                    <a:pt x="127" y="171"/>
                    <a:pt x="125" y="175"/>
                    <a:pt x="124" y="179"/>
                  </a:cubicBezTo>
                  <a:cubicBezTo>
                    <a:pt x="125" y="180"/>
                    <a:pt x="127" y="182"/>
                    <a:pt x="131" y="183"/>
                  </a:cubicBezTo>
                  <a:cubicBezTo>
                    <a:pt x="167" y="188"/>
                    <a:pt x="182" y="146"/>
                    <a:pt x="182" y="146"/>
                  </a:cubicBezTo>
                  <a:cubicBezTo>
                    <a:pt x="182" y="146"/>
                    <a:pt x="178" y="150"/>
                    <a:pt x="171" y="150"/>
                  </a:cubicBezTo>
                  <a:cubicBezTo>
                    <a:pt x="164" y="150"/>
                    <a:pt x="151" y="146"/>
                    <a:pt x="137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7354888" y="4100786"/>
              <a:ext cx="1389063" cy="573087"/>
            </a:xfrm>
            <a:custGeom>
              <a:avLst/>
              <a:gdLst>
                <a:gd name="T0" fmla="*/ 188 w 188"/>
                <a:gd name="T1" fmla="*/ 27 h 78"/>
                <a:gd name="T2" fmla="*/ 171 w 188"/>
                <a:gd name="T3" fmla="*/ 7 h 78"/>
                <a:gd name="T4" fmla="*/ 157 w 188"/>
                <a:gd name="T5" fmla="*/ 1 h 78"/>
                <a:gd name="T6" fmla="*/ 158 w 188"/>
                <a:gd name="T7" fmla="*/ 1 h 78"/>
                <a:gd name="T8" fmla="*/ 116 w 188"/>
                <a:gd name="T9" fmla="*/ 1 h 78"/>
                <a:gd name="T10" fmla="*/ 116 w 188"/>
                <a:gd name="T11" fmla="*/ 1 h 78"/>
                <a:gd name="T12" fmla="*/ 94 w 188"/>
                <a:gd name="T13" fmla="*/ 1 h 78"/>
                <a:gd name="T14" fmla="*/ 94 w 188"/>
                <a:gd name="T15" fmla="*/ 1 h 78"/>
                <a:gd name="T16" fmla="*/ 52 w 188"/>
                <a:gd name="T17" fmla="*/ 1 h 78"/>
                <a:gd name="T18" fmla="*/ 53 w 188"/>
                <a:gd name="T19" fmla="*/ 0 h 78"/>
                <a:gd name="T20" fmla="*/ 40 w 188"/>
                <a:gd name="T21" fmla="*/ 9 h 78"/>
                <a:gd name="T22" fmla="*/ 22 w 188"/>
                <a:gd name="T23" fmla="*/ 27 h 78"/>
                <a:gd name="T24" fmla="*/ 50 w 188"/>
                <a:gd name="T25" fmla="*/ 12 h 78"/>
                <a:gd name="T26" fmla="*/ 75 w 188"/>
                <a:gd name="T27" fmla="*/ 5 h 78"/>
                <a:gd name="T28" fmla="*/ 61 w 188"/>
                <a:gd name="T29" fmla="*/ 26 h 78"/>
                <a:gd name="T30" fmla="*/ 55 w 188"/>
                <a:gd name="T31" fmla="*/ 31 h 78"/>
                <a:gd name="T32" fmla="*/ 33 w 188"/>
                <a:gd name="T33" fmla="*/ 37 h 78"/>
                <a:gd name="T34" fmla="*/ 9 w 188"/>
                <a:gd name="T35" fmla="*/ 48 h 78"/>
                <a:gd name="T36" fmla="*/ 41 w 188"/>
                <a:gd name="T37" fmla="*/ 40 h 78"/>
                <a:gd name="T38" fmla="*/ 46 w 188"/>
                <a:gd name="T39" fmla="*/ 39 h 78"/>
                <a:gd name="T40" fmla="*/ 0 w 188"/>
                <a:gd name="T41" fmla="*/ 74 h 78"/>
                <a:gd name="T42" fmla="*/ 61 w 188"/>
                <a:gd name="T43" fmla="*/ 42 h 78"/>
                <a:gd name="T44" fmla="*/ 92 w 188"/>
                <a:gd name="T45" fmla="*/ 17 h 78"/>
                <a:gd name="T46" fmla="*/ 100 w 188"/>
                <a:gd name="T47" fmla="*/ 34 h 78"/>
                <a:gd name="T48" fmla="*/ 119 w 188"/>
                <a:gd name="T49" fmla="*/ 78 h 78"/>
                <a:gd name="T50" fmla="*/ 111 w 188"/>
                <a:gd name="T51" fmla="*/ 41 h 78"/>
                <a:gd name="T52" fmla="*/ 119 w 188"/>
                <a:gd name="T53" fmla="*/ 43 h 78"/>
                <a:gd name="T54" fmla="*/ 134 w 188"/>
                <a:gd name="T55" fmla="*/ 47 h 78"/>
                <a:gd name="T56" fmla="*/ 117 w 188"/>
                <a:gd name="T57" fmla="*/ 40 h 78"/>
                <a:gd name="T58" fmla="*/ 111 w 188"/>
                <a:gd name="T59" fmla="*/ 36 h 78"/>
                <a:gd name="T60" fmla="*/ 111 w 188"/>
                <a:gd name="T61" fmla="*/ 27 h 78"/>
                <a:gd name="T62" fmla="*/ 115 w 188"/>
                <a:gd name="T63" fmla="*/ 12 h 78"/>
                <a:gd name="T64" fmla="*/ 116 w 188"/>
                <a:gd name="T65" fmla="*/ 12 h 78"/>
                <a:gd name="T66" fmla="*/ 131 w 188"/>
                <a:gd name="T67" fmla="*/ 27 h 78"/>
                <a:gd name="T68" fmla="*/ 155 w 188"/>
                <a:gd name="T69" fmla="*/ 69 h 78"/>
                <a:gd name="T70" fmla="*/ 144 w 188"/>
                <a:gd name="T71" fmla="*/ 30 h 78"/>
                <a:gd name="T72" fmla="*/ 142 w 188"/>
                <a:gd name="T73" fmla="*/ 26 h 78"/>
                <a:gd name="T74" fmla="*/ 154 w 188"/>
                <a:gd name="T75" fmla="*/ 31 h 78"/>
                <a:gd name="T76" fmla="*/ 181 w 188"/>
                <a:gd name="T77" fmla="*/ 36 h 78"/>
                <a:gd name="T78" fmla="*/ 151 w 188"/>
                <a:gd name="T79" fmla="*/ 25 h 78"/>
                <a:gd name="T80" fmla="*/ 137 w 188"/>
                <a:gd name="T81" fmla="*/ 15 h 78"/>
                <a:gd name="T82" fmla="*/ 132 w 188"/>
                <a:gd name="T83" fmla="*/ 5 h 78"/>
                <a:gd name="T84" fmla="*/ 160 w 188"/>
                <a:gd name="T85" fmla="*/ 12 h 78"/>
                <a:gd name="T86" fmla="*/ 188 w 188"/>
                <a:gd name="T8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" h="78">
                  <a:moveTo>
                    <a:pt x="188" y="27"/>
                  </a:moveTo>
                  <a:cubicBezTo>
                    <a:pt x="188" y="27"/>
                    <a:pt x="181" y="13"/>
                    <a:pt x="171" y="7"/>
                  </a:cubicBezTo>
                  <a:cubicBezTo>
                    <a:pt x="167" y="4"/>
                    <a:pt x="162" y="2"/>
                    <a:pt x="157" y="1"/>
                  </a:cubicBezTo>
                  <a:cubicBezTo>
                    <a:pt x="157" y="1"/>
                    <a:pt x="158" y="1"/>
                    <a:pt x="158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3" y="0"/>
                    <a:pt x="53" y="0"/>
                  </a:cubicBezTo>
                  <a:cubicBezTo>
                    <a:pt x="50" y="2"/>
                    <a:pt x="45" y="6"/>
                    <a:pt x="40" y="9"/>
                  </a:cubicBezTo>
                  <a:cubicBezTo>
                    <a:pt x="30" y="15"/>
                    <a:pt x="22" y="27"/>
                    <a:pt x="22" y="27"/>
                  </a:cubicBezTo>
                  <a:cubicBezTo>
                    <a:pt x="22" y="27"/>
                    <a:pt x="41" y="16"/>
                    <a:pt x="50" y="12"/>
                  </a:cubicBezTo>
                  <a:cubicBezTo>
                    <a:pt x="55" y="10"/>
                    <a:pt x="65" y="7"/>
                    <a:pt x="75" y="5"/>
                  </a:cubicBezTo>
                  <a:cubicBezTo>
                    <a:pt x="71" y="12"/>
                    <a:pt x="66" y="20"/>
                    <a:pt x="61" y="26"/>
                  </a:cubicBezTo>
                  <a:cubicBezTo>
                    <a:pt x="59" y="27"/>
                    <a:pt x="57" y="29"/>
                    <a:pt x="55" y="31"/>
                  </a:cubicBezTo>
                  <a:cubicBezTo>
                    <a:pt x="49" y="33"/>
                    <a:pt x="38" y="35"/>
                    <a:pt x="33" y="37"/>
                  </a:cubicBezTo>
                  <a:cubicBezTo>
                    <a:pt x="25" y="40"/>
                    <a:pt x="9" y="48"/>
                    <a:pt x="9" y="48"/>
                  </a:cubicBezTo>
                  <a:cubicBezTo>
                    <a:pt x="9" y="48"/>
                    <a:pt x="30" y="41"/>
                    <a:pt x="41" y="40"/>
                  </a:cubicBezTo>
                  <a:cubicBezTo>
                    <a:pt x="43" y="39"/>
                    <a:pt x="44" y="39"/>
                    <a:pt x="46" y="39"/>
                  </a:cubicBezTo>
                  <a:cubicBezTo>
                    <a:pt x="27" y="56"/>
                    <a:pt x="0" y="74"/>
                    <a:pt x="0" y="74"/>
                  </a:cubicBezTo>
                  <a:cubicBezTo>
                    <a:pt x="0" y="74"/>
                    <a:pt x="43" y="54"/>
                    <a:pt x="61" y="42"/>
                  </a:cubicBezTo>
                  <a:cubicBezTo>
                    <a:pt x="69" y="36"/>
                    <a:pt x="81" y="26"/>
                    <a:pt x="92" y="17"/>
                  </a:cubicBezTo>
                  <a:cubicBezTo>
                    <a:pt x="96" y="22"/>
                    <a:pt x="99" y="28"/>
                    <a:pt x="100" y="34"/>
                  </a:cubicBezTo>
                  <a:cubicBezTo>
                    <a:pt x="104" y="48"/>
                    <a:pt x="119" y="78"/>
                    <a:pt x="119" y="78"/>
                  </a:cubicBezTo>
                  <a:cubicBezTo>
                    <a:pt x="119" y="78"/>
                    <a:pt x="114" y="57"/>
                    <a:pt x="111" y="41"/>
                  </a:cubicBezTo>
                  <a:cubicBezTo>
                    <a:pt x="114" y="42"/>
                    <a:pt x="117" y="43"/>
                    <a:pt x="119" y="43"/>
                  </a:cubicBezTo>
                  <a:cubicBezTo>
                    <a:pt x="124" y="45"/>
                    <a:pt x="134" y="47"/>
                    <a:pt x="134" y="47"/>
                  </a:cubicBezTo>
                  <a:cubicBezTo>
                    <a:pt x="134" y="47"/>
                    <a:pt x="122" y="43"/>
                    <a:pt x="117" y="40"/>
                  </a:cubicBezTo>
                  <a:cubicBezTo>
                    <a:pt x="115" y="39"/>
                    <a:pt x="113" y="37"/>
                    <a:pt x="111" y="36"/>
                  </a:cubicBezTo>
                  <a:cubicBezTo>
                    <a:pt x="111" y="32"/>
                    <a:pt x="111" y="29"/>
                    <a:pt x="111" y="27"/>
                  </a:cubicBezTo>
                  <a:cubicBezTo>
                    <a:pt x="111" y="21"/>
                    <a:pt x="113" y="16"/>
                    <a:pt x="115" y="12"/>
                  </a:cubicBezTo>
                  <a:cubicBezTo>
                    <a:pt x="115" y="12"/>
                    <a:pt x="115" y="12"/>
                    <a:pt x="116" y="12"/>
                  </a:cubicBezTo>
                  <a:cubicBezTo>
                    <a:pt x="120" y="16"/>
                    <a:pt x="126" y="21"/>
                    <a:pt x="131" y="27"/>
                  </a:cubicBezTo>
                  <a:cubicBezTo>
                    <a:pt x="142" y="39"/>
                    <a:pt x="155" y="69"/>
                    <a:pt x="155" y="69"/>
                  </a:cubicBezTo>
                  <a:cubicBezTo>
                    <a:pt x="155" y="69"/>
                    <a:pt x="150" y="42"/>
                    <a:pt x="144" y="30"/>
                  </a:cubicBezTo>
                  <a:cubicBezTo>
                    <a:pt x="143" y="29"/>
                    <a:pt x="143" y="28"/>
                    <a:pt x="142" y="26"/>
                  </a:cubicBezTo>
                  <a:cubicBezTo>
                    <a:pt x="146" y="28"/>
                    <a:pt x="151" y="29"/>
                    <a:pt x="154" y="31"/>
                  </a:cubicBezTo>
                  <a:cubicBezTo>
                    <a:pt x="162" y="33"/>
                    <a:pt x="181" y="36"/>
                    <a:pt x="181" y="36"/>
                  </a:cubicBezTo>
                  <a:cubicBezTo>
                    <a:pt x="181" y="36"/>
                    <a:pt x="160" y="30"/>
                    <a:pt x="151" y="25"/>
                  </a:cubicBezTo>
                  <a:cubicBezTo>
                    <a:pt x="144" y="21"/>
                    <a:pt x="139" y="17"/>
                    <a:pt x="137" y="15"/>
                  </a:cubicBezTo>
                  <a:cubicBezTo>
                    <a:pt x="135" y="11"/>
                    <a:pt x="134" y="8"/>
                    <a:pt x="132" y="5"/>
                  </a:cubicBezTo>
                  <a:cubicBezTo>
                    <a:pt x="142" y="7"/>
                    <a:pt x="153" y="10"/>
                    <a:pt x="160" y="12"/>
                  </a:cubicBezTo>
                  <a:cubicBezTo>
                    <a:pt x="175" y="16"/>
                    <a:pt x="188" y="27"/>
                    <a:pt x="18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131"/>
          <p:cNvGrpSpPr/>
          <p:nvPr/>
        </p:nvGrpSpPr>
        <p:grpSpPr>
          <a:xfrm>
            <a:off x="9866265" y="1823236"/>
            <a:ext cx="1865754" cy="3087393"/>
            <a:chOff x="9375775" y="2208213"/>
            <a:chExt cx="1892300" cy="3132137"/>
          </a:xfrm>
        </p:grpSpPr>
        <p:sp>
          <p:nvSpPr>
            <p:cNvPr id="134" name="Freeform 56"/>
            <p:cNvSpPr>
              <a:spLocks/>
            </p:cNvSpPr>
            <p:nvPr/>
          </p:nvSpPr>
          <p:spPr bwMode="auto">
            <a:xfrm>
              <a:off x="9375775" y="2208213"/>
              <a:ext cx="1892300" cy="2370137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  <p:sp>
          <p:nvSpPr>
            <p:cNvPr id="162" name="Freeform 57"/>
            <p:cNvSpPr>
              <a:spLocks/>
            </p:cNvSpPr>
            <p:nvPr/>
          </p:nvSpPr>
          <p:spPr bwMode="auto">
            <a:xfrm>
              <a:off x="9417050" y="4578350"/>
              <a:ext cx="1646238" cy="762000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162"/>
          <p:cNvGrpSpPr/>
          <p:nvPr/>
        </p:nvGrpSpPr>
        <p:grpSpPr>
          <a:xfrm>
            <a:off x="1052709" y="4372793"/>
            <a:ext cx="298528" cy="477838"/>
            <a:chOff x="490439" y="4539752"/>
            <a:chExt cx="298450" cy="477838"/>
          </a:xfrm>
        </p:grpSpPr>
        <p:sp>
          <p:nvSpPr>
            <p:cNvPr id="164" name="Freeform 9"/>
            <p:cNvSpPr>
              <a:spLocks/>
            </p:cNvSpPr>
            <p:nvPr/>
          </p:nvSpPr>
          <p:spPr bwMode="auto">
            <a:xfrm>
              <a:off x="490439" y="4539752"/>
              <a:ext cx="298450" cy="477838"/>
            </a:xfrm>
            <a:custGeom>
              <a:avLst/>
              <a:gdLst>
                <a:gd name="T0" fmla="*/ 29 w 29"/>
                <a:gd name="T1" fmla="*/ 33 h 48"/>
                <a:gd name="T2" fmla="*/ 15 w 29"/>
                <a:gd name="T3" fmla="*/ 48 h 48"/>
                <a:gd name="T4" fmla="*/ 0 w 29"/>
                <a:gd name="T5" fmla="*/ 33 h 48"/>
                <a:gd name="T6" fmla="*/ 12 w 29"/>
                <a:gd name="T7" fmla="*/ 0 h 48"/>
                <a:gd name="T8" fmla="*/ 29 w 29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29" y="33"/>
                  </a:moveTo>
                  <a:cubicBezTo>
                    <a:pt x="29" y="42"/>
                    <a:pt x="23" y="48"/>
                    <a:pt x="15" y="48"/>
                  </a:cubicBezTo>
                  <a:cubicBezTo>
                    <a:pt x="7" y="48"/>
                    <a:pt x="0" y="42"/>
                    <a:pt x="0" y="33"/>
                  </a:cubicBezTo>
                  <a:cubicBezTo>
                    <a:pt x="0" y="25"/>
                    <a:pt x="12" y="0"/>
                    <a:pt x="12" y="0"/>
                  </a:cubicBezTo>
                  <a:cubicBezTo>
                    <a:pt x="12" y="0"/>
                    <a:pt x="29" y="25"/>
                    <a:pt x="2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549789" y="4665135"/>
              <a:ext cx="181928" cy="291279"/>
            </a:xfrm>
            <a:custGeom>
              <a:avLst/>
              <a:gdLst>
                <a:gd name="T0" fmla="*/ 29 w 29"/>
                <a:gd name="T1" fmla="*/ 33 h 48"/>
                <a:gd name="T2" fmla="*/ 15 w 29"/>
                <a:gd name="T3" fmla="*/ 48 h 48"/>
                <a:gd name="T4" fmla="*/ 0 w 29"/>
                <a:gd name="T5" fmla="*/ 33 h 48"/>
                <a:gd name="T6" fmla="*/ 12 w 29"/>
                <a:gd name="T7" fmla="*/ 0 h 48"/>
                <a:gd name="T8" fmla="*/ 29 w 29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29" y="33"/>
                  </a:moveTo>
                  <a:cubicBezTo>
                    <a:pt x="29" y="42"/>
                    <a:pt x="23" y="48"/>
                    <a:pt x="15" y="48"/>
                  </a:cubicBezTo>
                  <a:cubicBezTo>
                    <a:pt x="7" y="48"/>
                    <a:pt x="0" y="42"/>
                    <a:pt x="0" y="33"/>
                  </a:cubicBezTo>
                  <a:cubicBezTo>
                    <a:pt x="0" y="25"/>
                    <a:pt x="12" y="0"/>
                    <a:pt x="12" y="0"/>
                  </a:cubicBezTo>
                  <a:cubicBezTo>
                    <a:pt x="12" y="0"/>
                    <a:pt x="29" y="25"/>
                    <a:pt x="2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5700">
                <a:solidFill>
                  <a:srgbClr val="0070C0"/>
                </a:solidFill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2276540" y="5323449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+mj-lt"/>
              </a:rPr>
              <a:t>Growth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+mj-lt"/>
              </a:rPr>
              <a:t>2012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104785" y="5874071"/>
            <a:ext cx="1305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+mj-lt"/>
              </a:rPr>
              <a:t>Stronger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+mj-lt"/>
              </a:rPr>
              <a:t>2013-15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114102" y="4933066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+mj-lt"/>
              </a:rPr>
              <a:t>Bigger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+mj-lt"/>
              </a:rPr>
              <a:t>2016-Mid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397032" y="4982101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+mj-lt"/>
              </a:rPr>
              <a:t>2017 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6297" y="3129361"/>
            <a:ext cx="14974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awarded </a:t>
            </a:r>
          </a:p>
        </p:txBody>
      </p:sp>
      <p:cxnSp>
        <p:nvCxnSpPr>
          <p:cNvPr id="171" name="Straight Connector 170"/>
          <p:cNvCxnSpPr/>
          <p:nvPr/>
        </p:nvCxnSpPr>
        <p:spPr>
          <a:xfrm>
            <a:off x="1190269" y="3971925"/>
            <a:ext cx="0" cy="3619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251810" y="2749974"/>
            <a:ext cx="150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Guidelines developed </a:t>
            </a:r>
          </a:p>
          <a:p>
            <a:pPr algn="ctr">
              <a:lnSpc>
                <a:spcPct val="150000"/>
              </a:lnSpc>
            </a:pPr>
            <a:r>
              <a:rPr lang="en-I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 identified </a:t>
            </a:r>
            <a:endParaRPr lang="id-ID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2982597" y="3239279"/>
            <a:ext cx="0" cy="940787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619712" y="3418850"/>
            <a:ext cx="247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Content Creation in four quadrants</a:t>
            </a:r>
            <a:endParaRPr lang="id-ID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4716088" y="4101514"/>
            <a:ext cx="0" cy="36192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5407258" y="1942340"/>
            <a:ext cx="2834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Content delivery &amp; MOOCs initiated</a:t>
            </a:r>
            <a:endParaRPr lang="id-ID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855574" y="423722"/>
            <a:ext cx="533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SWAYAM (MOOCs), e PGP</a:t>
            </a:r>
          </a:p>
          <a:p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SWAYAM PRABHA (DTH Channels)</a:t>
            </a:r>
          </a:p>
          <a:p>
            <a:pPr algn="r"/>
            <a:endParaRPr lang="id-ID" sz="20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8" name="Group 43"/>
          <p:cNvGrpSpPr/>
          <p:nvPr/>
        </p:nvGrpSpPr>
        <p:grpSpPr>
          <a:xfrm>
            <a:off x="9023771" y="1942730"/>
            <a:ext cx="901191" cy="829861"/>
            <a:chOff x="5741222" y="3687746"/>
            <a:chExt cx="2162291" cy="1991667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 rot="4567797">
              <a:off x="5826534" y="3602434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8100" tIns="19050" rIns="38100" bIns="19050" numCol="1" anchor="t" anchorCtr="0" compatLnSpc="1">
              <a:prstTxWarp prst="textNoShape">
                <a:avLst/>
              </a:prstTxWarp>
            </a:bodyPr>
            <a:lstStyle/>
            <a:p>
              <a:endParaRPr lang="id-ID" sz="750">
                <a:solidFill>
                  <a:srgbClr val="0070C0"/>
                </a:solidFill>
              </a:endParaRPr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auto">
            <a:xfrm>
              <a:off x="6585081" y="4161321"/>
              <a:ext cx="535985" cy="535985"/>
            </a:xfrm>
            <a:custGeom>
              <a:avLst/>
              <a:gdLst>
                <a:gd name="T0" fmla="*/ 21 w 66"/>
                <a:gd name="T1" fmla="*/ 66 h 66"/>
                <a:gd name="T2" fmla="*/ 49 w 66"/>
                <a:gd name="T3" fmla="*/ 66 h 66"/>
                <a:gd name="T4" fmla="*/ 63 w 66"/>
                <a:gd name="T5" fmla="*/ 29 h 66"/>
                <a:gd name="T6" fmla="*/ 55 w 66"/>
                <a:gd name="T7" fmla="*/ 26 h 66"/>
                <a:gd name="T8" fmla="*/ 51 w 66"/>
                <a:gd name="T9" fmla="*/ 33 h 66"/>
                <a:gd name="T10" fmla="*/ 49 w 66"/>
                <a:gd name="T11" fmla="*/ 30 h 66"/>
                <a:gd name="T12" fmla="*/ 52 w 66"/>
                <a:gd name="T13" fmla="*/ 10 h 66"/>
                <a:gd name="T14" fmla="*/ 43 w 66"/>
                <a:gd name="T15" fmla="*/ 9 h 66"/>
                <a:gd name="T16" fmla="*/ 40 w 66"/>
                <a:gd name="T17" fmla="*/ 28 h 66"/>
                <a:gd name="T18" fmla="*/ 36 w 66"/>
                <a:gd name="T19" fmla="*/ 26 h 66"/>
                <a:gd name="T20" fmla="*/ 36 w 66"/>
                <a:gd name="T21" fmla="*/ 6 h 66"/>
                <a:gd name="T22" fmla="*/ 26 w 66"/>
                <a:gd name="T23" fmla="*/ 6 h 66"/>
                <a:gd name="T24" fmla="*/ 27 w 66"/>
                <a:gd name="T25" fmla="*/ 29 h 66"/>
                <a:gd name="T26" fmla="*/ 23 w 66"/>
                <a:gd name="T27" fmla="*/ 29 h 66"/>
                <a:gd name="T28" fmla="*/ 17 w 66"/>
                <a:gd name="T29" fmla="*/ 14 h 66"/>
                <a:gd name="T30" fmla="*/ 9 w 66"/>
                <a:gd name="T31" fmla="*/ 17 h 66"/>
                <a:gd name="T32" fmla="*/ 17 w 66"/>
                <a:gd name="T33" fmla="*/ 36 h 66"/>
                <a:gd name="T34" fmla="*/ 16 w 66"/>
                <a:gd name="T35" fmla="*/ 43 h 66"/>
                <a:gd name="T36" fmla="*/ 7 w 66"/>
                <a:gd name="T37" fmla="*/ 36 h 66"/>
                <a:gd name="T38" fmla="*/ 1 w 66"/>
                <a:gd name="T39" fmla="*/ 40 h 66"/>
                <a:gd name="T40" fmla="*/ 14 w 66"/>
                <a:gd name="T41" fmla="*/ 57 h 66"/>
                <a:gd name="T42" fmla="*/ 21 w 66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60" y="38"/>
                    <a:pt x="63" y="29"/>
                  </a:cubicBezTo>
                  <a:cubicBezTo>
                    <a:pt x="66" y="20"/>
                    <a:pt x="58" y="18"/>
                    <a:pt x="55" y="26"/>
                  </a:cubicBezTo>
                  <a:cubicBezTo>
                    <a:pt x="53" y="32"/>
                    <a:pt x="51" y="33"/>
                    <a:pt x="51" y="33"/>
                  </a:cubicBezTo>
                  <a:cubicBezTo>
                    <a:pt x="51" y="33"/>
                    <a:pt x="48" y="33"/>
                    <a:pt x="49" y="30"/>
                  </a:cubicBezTo>
                  <a:cubicBezTo>
                    <a:pt x="49" y="25"/>
                    <a:pt x="50" y="19"/>
                    <a:pt x="52" y="10"/>
                  </a:cubicBezTo>
                  <a:cubicBezTo>
                    <a:pt x="53" y="5"/>
                    <a:pt x="44" y="4"/>
                    <a:pt x="43" y="9"/>
                  </a:cubicBezTo>
                  <a:cubicBezTo>
                    <a:pt x="43" y="13"/>
                    <a:pt x="41" y="25"/>
                    <a:pt x="40" y="28"/>
                  </a:cubicBezTo>
                  <a:cubicBezTo>
                    <a:pt x="40" y="31"/>
                    <a:pt x="37" y="33"/>
                    <a:pt x="36" y="26"/>
                  </a:cubicBezTo>
                  <a:cubicBezTo>
                    <a:pt x="36" y="22"/>
                    <a:pt x="36" y="15"/>
                    <a:pt x="36" y="6"/>
                  </a:cubicBezTo>
                  <a:cubicBezTo>
                    <a:pt x="36" y="0"/>
                    <a:pt x="26" y="1"/>
                    <a:pt x="26" y="6"/>
                  </a:cubicBezTo>
                  <a:cubicBezTo>
                    <a:pt x="26" y="10"/>
                    <a:pt x="27" y="26"/>
                    <a:pt x="27" y="29"/>
                  </a:cubicBezTo>
                  <a:cubicBezTo>
                    <a:pt x="27" y="32"/>
                    <a:pt x="25" y="33"/>
                    <a:pt x="23" y="29"/>
                  </a:cubicBezTo>
                  <a:cubicBezTo>
                    <a:pt x="21" y="24"/>
                    <a:pt x="19" y="19"/>
                    <a:pt x="17" y="14"/>
                  </a:cubicBezTo>
                  <a:cubicBezTo>
                    <a:pt x="15" y="8"/>
                    <a:pt x="7" y="12"/>
                    <a:pt x="9" y="17"/>
                  </a:cubicBezTo>
                  <a:cubicBezTo>
                    <a:pt x="10" y="21"/>
                    <a:pt x="14" y="30"/>
                    <a:pt x="17" y="36"/>
                  </a:cubicBezTo>
                  <a:cubicBezTo>
                    <a:pt x="18" y="40"/>
                    <a:pt x="20" y="47"/>
                    <a:pt x="16" y="43"/>
                  </a:cubicBezTo>
                  <a:cubicBezTo>
                    <a:pt x="12" y="41"/>
                    <a:pt x="11" y="38"/>
                    <a:pt x="7" y="36"/>
                  </a:cubicBezTo>
                  <a:cubicBezTo>
                    <a:pt x="4" y="33"/>
                    <a:pt x="0" y="39"/>
                    <a:pt x="1" y="40"/>
                  </a:cubicBezTo>
                  <a:cubicBezTo>
                    <a:pt x="5" y="44"/>
                    <a:pt x="10" y="51"/>
                    <a:pt x="14" y="57"/>
                  </a:cubicBezTo>
                  <a:cubicBezTo>
                    <a:pt x="17" y="61"/>
                    <a:pt x="21" y="66"/>
                    <a:pt x="21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38100" tIns="19050" rIns="38100" bIns="19050" numCol="1" anchor="t" anchorCtr="0" compatLnSpc="1">
              <a:prstTxWarp prst="textNoShape">
                <a:avLst/>
              </a:prstTxWarp>
            </a:bodyPr>
            <a:lstStyle/>
            <a:p>
              <a:endParaRPr lang="id-ID" sz="75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9719656" y="1247026"/>
            <a:ext cx="901191" cy="829861"/>
            <a:chOff x="7179143" y="2510789"/>
            <a:chExt cx="2162291" cy="1991667"/>
          </a:xfrm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 rot="7742864">
              <a:off x="7264455" y="2425477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8100" tIns="19050" rIns="38100" bIns="19050" numCol="1" anchor="t" anchorCtr="0" compatLnSpc="1">
              <a:prstTxWarp prst="textNoShape">
                <a:avLst/>
              </a:prstTxWarp>
            </a:bodyPr>
            <a:lstStyle/>
            <a:p>
              <a:endParaRPr lang="id-ID" sz="750">
                <a:solidFill>
                  <a:srgbClr val="0070C0"/>
                </a:solidFill>
              </a:endParaRPr>
            </a:p>
          </p:txBody>
        </p:sp>
        <p:grpSp>
          <p:nvGrpSpPr>
            <p:cNvPr id="10" name="Group 50"/>
            <p:cNvGrpSpPr/>
            <p:nvPr/>
          </p:nvGrpSpPr>
          <p:grpSpPr>
            <a:xfrm>
              <a:off x="7938848" y="2945770"/>
              <a:ext cx="671512" cy="662791"/>
              <a:chOff x="5157788" y="2905126"/>
              <a:chExt cx="488950" cy="482600"/>
            </a:xfrm>
            <a:solidFill>
              <a:schemeClr val="bg1"/>
            </a:solidFill>
          </p:grpSpPr>
          <p:sp>
            <p:nvSpPr>
              <p:cNvPr id="52" name="Freeform 53"/>
              <p:cNvSpPr>
                <a:spLocks noEditPoints="1"/>
              </p:cNvSpPr>
              <p:nvPr/>
            </p:nvSpPr>
            <p:spPr bwMode="auto">
              <a:xfrm>
                <a:off x="5157788" y="2905126"/>
                <a:ext cx="488950" cy="482600"/>
              </a:xfrm>
              <a:custGeom>
                <a:avLst/>
                <a:gdLst>
                  <a:gd name="T0" fmla="*/ 127 w 130"/>
                  <a:gd name="T1" fmla="*/ 42 h 128"/>
                  <a:gd name="T2" fmla="*/ 87 w 130"/>
                  <a:gd name="T3" fmla="*/ 2 h 128"/>
                  <a:gd name="T4" fmla="*/ 79 w 130"/>
                  <a:gd name="T5" fmla="*/ 0 h 128"/>
                  <a:gd name="T6" fmla="*/ 75 w 130"/>
                  <a:gd name="T7" fmla="*/ 2 h 128"/>
                  <a:gd name="T8" fmla="*/ 73 w 130"/>
                  <a:gd name="T9" fmla="*/ 6 h 128"/>
                  <a:gd name="T10" fmla="*/ 64 w 130"/>
                  <a:gd name="T11" fmla="*/ 21 h 128"/>
                  <a:gd name="T12" fmla="*/ 41 w 130"/>
                  <a:gd name="T13" fmla="*/ 37 h 128"/>
                  <a:gd name="T14" fmla="*/ 15 w 130"/>
                  <a:gd name="T15" fmla="*/ 55 h 128"/>
                  <a:gd name="T16" fmla="*/ 1 w 130"/>
                  <a:gd name="T17" fmla="*/ 78 h 128"/>
                  <a:gd name="T18" fmla="*/ 3 w 130"/>
                  <a:gd name="T19" fmla="*/ 86 h 128"/>
                  <a:gd name="T20" fmla="*/ 43 w 130"/>
                  <a:gd name="T21" fmla="*/ 126 h 128"/>
                  <a:gd name="T22" fmla="*/ 51 w 130"/>
                  <a:gd name="T23" fmla="*/ 128 h 128"/>
                  <a:gd name="T24" fmla="*/ 55 w 130"/>
                  <a:gd name="T25" fmla="*/ 126 h 128"/>
                  <a:gd name="T26" fmla="*/ 57 w 130"/>
                  <a:gd name="T27" fmla="*/ 122 h 128"/>
                  <a:gd name="T28" fmla="*/ 66 w 130"/>
                  <a:gd name="T29" fmla="*/ 107 h 128"/>
                  <a:gd name="T30" fmla="*/ 89 w 130"/>
                  <a:gd name="T31" fmla="*/ 91 h 128"/>
                  <a:gd name="T32" fmla="*/ 115 w 130"/>
                  <a:gd name="T33" fmla="*/ 73 h 128"/>
                  <a:gd name="T34" fmla="*/ 129 w 130"/>
                  <a:gd name="T35" fmla="*/ 50 h 128"/>
                  <a:gd name="T36" fmla="*/ 127 w 130"/>
                  <a:gd name="T37" fmla="*/ 42 h 128"/>
                  <a:gd name="T38" fmla="*/ 49 w 130"/>
                  <a:gd name="T39" fmla="*/ 120 h 128"/>
                  <a:gd name="T40" fmla="*/ 9 w 130"/>
                  <a:gd name="T41" fmla="*/ 80 h 128"/>
                  <a:gd name="T42" fmla="*/ 81 w 130"/>
                  <a:gd name="T43" fmla="*/ 8 h 128"/>
                  <a:gd name="T44" fmla="*/ 121 w 130"/>
                  <a:gd name="T45" fmla="*/ 48 h 128"/>
                  <a:gd name="T46" fmla="*/ 49 w 130"/>
                  <a:gd name="T47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8">
                    <a:moveTo>
                      <a:pt x="127" y="42"/>
                    </a:moveTo>
                    <a:cubicBezTo>
                      <a:pt x="87" y="2"/>
                      <a:pt x="87" y="2"/>
                      <a:pt x="87" y="2"/>
                    </a:cubicBezTo>
                    <a:cubicBezTo>
                      <a:pt x="85" y="0"/>
                      <a:pt x="82" y="0"/>
                      <a:pt x="79" y="0"/>
                    </a:cubicBezTo>
                    <a:cubicBezTo>
                      <a:pt x="78" y="1"/>
                      <a:pt x="76" y="1"/>
                      <a:pt x="75" y="2"/>
                    </a:cubicBezTo>
                    <a:cubicBezTo>
                      <a:pt x="74" y="3"/>
                      <a:pt x="74" y="4"/>
                      <a:pt x="73" y="6"/>
                    </a:cubicBezTo>
                    <a:cubicBezTo>
                      <a:pt x="72" y="12"/>
                      <a:pt x="68" y="17"/>
                      <a:pt x="64" y="21"/>
                    </a:cubicBezTo>
                    <a:cubicBezTo>
                      <a:pt x="58" y="27"/>
                      <a:pt x="50" y="32"/>
                      <a:pt x="41" y="37"/>
                    </a:cubicBezTo>
                    <a:cubicBezTo>
                      <a:pt x="32" y="42"/>
                      <a:pt x="23" y="48"/>
                      <a:pt x="15" y="55"/>
                    </a:cubicBezTo>
                    <a:cubicBezTo>
                      <a:pt x="8" y="62"/>
                      <a:pt x="4" y="69"/>
                      <a:pt x="1" y="78"/>
                    </a:cubicBezTo>
                    <a:cubicBezTo>
                      <a:pt x="0" y="80"/>
                      <a:pt x="1" y="84"/>
                      <a:pt x="3" y="8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5" y="128"/>
                      <a:pt x="48" y="128"/>
                      <a:pt x="51" y="128"/>
                    </a:cubicBezTo>
                    <a:cubicBezTo>
                      <a:pt x="52" y="127"/>
                      <a:pt x="54" y="127"/>
                      <a:pt x="55" y="126"/>
                    </a:cubicBezTo>
                    <a:cubicBezTo>
                      <a:pt x="56" y="125"/>
                      <a:pt x="56" y="124"/>
                      <a:pt x="57" y="122"/>
                    </a:cubicBezTo>
                    <a:cubicBezTo>
                      <a:pt x="58" y="116"/>
                      <a:pt x="62" y="111"/>
                      <a:pt x="66" y="107"/>
                    </a:cubicBezTo>
                    <a:cubicBezTo>
                      <a:pt x="72" y="101"/>
                      <a:pt x="80" y="96"/>
                      <a:pt x="89" y="91"/>
                    </a:cubicBezTo>
                    <a:cubicBezTo>
                      <a:pt x="98" y="86"/>
                      <a:pt x="107" y="80"/>
                      <a:pt x="115" y="73"/>
                    </a:cubicBezTo>
                    <a:cubicBezTo>
                      <a:pt x="122" y="66"/>
                      <a:pt x="126" y="59"/>
                      <a:pt x="129" y="50"/>
                    </a:cubicBezTo>
                    <a:cubicBezTo>
                      <a:pt x="130" y="48"/>
                      <a:pt x="129" y="44"/>
                      <a:pt x="127" y="42"/>
                    </a:cubicBezTo>
                    <a:close/>
                    <a:moveTo>
                      <a:pt x="49" y="120"/>
                    </a:moveTo>
                    <a:cubicBezTo>
                      <a:pt x="36" y="107"/>
                      <a:pt x="22" y="93"/>
                      <a:pt x="9" y="80"/>
                    </a:cubicBezTo>
                    <a:cubicBezTo>
                      <a:pt x="20" y="43"/>
                      <a:pt x="70" y="45"/>
                      <a:pt x="81" y="8"/>
                    </a:cubicBezTo>
                    <a:cubicBezTo>
                      <a:pt x="94" y="21"/>
                      <a:pt x="108" y="35"/>
                      <a:pt x="121" y="48"/>
                    </a:cubicBezTo>
                    <a:cubicBezTo>
                      <a:pt x="110" y="85"/>
                      <a:pt x="60" y="83"/>
                      <a:pt x="49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  <p:sp>
            <p:nvSpPr>
              <p:cNvPr id="53" name="Freeform 54"/>
              <p:cNvSpPr>
                <a:spLocks noEditPoints="1"/>
              </p:cNvSpPr>
              <p:nvPr/>
            </p:nvSpPr>
            <p:spPr bwMode="auto">
              <a:xfrm>
                <a:off x="5334000" y="3074988"/>
                <a:ext cx="131762" cy="134938"/>
              </a:xfrm>
              <a:custGeom>
                <a:avLst/>
                <a:gdLst>
                  <a:gd name="T0" fmla="*/ 28 w 35"/>
                  <a:gd name="T1" fmla="*/ 12 h 36"/>
                  <a:gd name="T2" fmla="*/ 20 w 35"/>
                  <a:gd name="T3" fmla="*/ 13 h 36"/>
                  <a:gd name="T4" fmla="*/ 10 w 35"/>
                  <a:gd name="T5" fmla="*/ 7 h 36"/>
                  <a:gd name="T6" fmla="*/ 15 w 35"/>
                  <a:gd name="T7" fmla="*/ 6 h 36"/>
                  <a:gd name="T8" fmla="*/ 19 w 35"/>
                  <a:gd name="T9" fmla="*/ 6 h 36"/>
                  <a:gd name="T10" fmla="*/ 20 w 35"/>
                  <a:gd name="T11" fmla="*/ 2 h 36"/>
                  <a:gd name="T12" fmla="*/ 13 w 35"/>
                  <a:gd name="T13" fmla="*/ 1 h 36"/>
                  <a:gd name="T14" fmla="*/ 6 w 35"/>
                  <a:gd name="T15" fmla="*/ 4 h 36"/>
                  <a:gd name="T16" fmla="*/ 5 w 35"/>
                  <a:gd name="T17" fmla="*/ 3 h 36"/>
                  <a:gd name="T18" fmla="*/ 3 w 35"/>
                  <a:gd name="T19" fmla="*/ 5 h 36"/>
                  <a:gd name="T20" fmla="*/ 4 w 35"/>
                  <a:gd name="T21" fmla="*/ 6 h 36"/>
                  <a:gd name="T22" fmla="*/ 1 w 35"/>
                  <a:gd name="T23" fmla="*/ 15 h 36"/>
                  <a:gd name="T24" fmla="*/ 3 w 35"/>
                  <a:gd name="T25" fmla="*/ 22 h 36"/>
                  <a:gd name="T26" fmla="*/ 18 w 35"/>
                  <a:gd name="T27" fmla="*/ 21 h 36"/>
                  <a:gd name="T28" fmla="*/ 23 w 35"/>
                  <a:gd name="T29" fmla="*/ 31 h 36"/>
                  <a:gd name="T30" fmla="*/ 19 w 35"/>
                  <a:gd name="T31" fmla="*/ 30 h 36"/>
                  <a:gd name="T32" fmla="*/ 16 w 35"/>
                  <a:gd name="T33" fmla="*/ 28 h 36"/>
                  <a:gd name="T34" fmla="*/ 13 w 35"/>
                  <a:gd name="T35" fmla="*/ 31 h 36"/>
                  <a:gd name="T36" fmla="*/ 17 w 35"/>
                  <a:gd name="T37" fmla="*/ 35 h 36"/>
                  <a:gd name="T38" fmla="*/ 25 w 35"/>
                  <a:gd name="T39" fmla="*/ 36 h 36"/>
                  <a:gd name="T40" fmla="*/ 31 w 35"/>
                  <a:gd name="T41" fmla="*/ 35 h 36"/>
                  <a:gd name="T42" fmla="*/ 33 w 35"/>
                  <a:gd name="T43" fmla="*/ 34 h 36"/>
                  <a:gd name="T44" fmla="*/ 33 w 35"/>
                  <a:gd name="T45" fmla="*/ 32 h 36"/>
                  <a:gd name="T46" fmla="*/ 34 w 35"/>
                  <a:gd name="T47" fmla="*/ 26 h 36"/>
                  <a:gd name="T48" fmla="*/ 35 w 35"/>
                  <a:gd name="T49" fmla="*/ 18 h 36"/>
                  <a:gd name="T50" fmla="*/ 10 w 35"/>
                  <a:gd name="T51" fmla="*/ 17 h 36"/>
                  <a:gd name="T52" fmla="*/ 6 w 35"/>
                  <a:gd name="T53" fmla="*/ 15 h 36"/>
                  <a:gd name="T54" fmla="*/ 7 w 35"/>
                  <a:gd name="T55" fmla="*/ 11 h 36"/>
                  <a:gd name="T56" fmla="*/ 14 w 35"/>
                  <a:gd name="T57" fmla="*/ 16 h 36"/>
                  <a:gd name="T58" fmla="*/ 29 w 35"/>
                  <a:gd name="T59" fmla="*/ 25 h 36"/>
                  <a:gd name="T60" fmla="*/ 21 w 35"/>
                  <a:gd name="T61" fmla="*/ 20 h 36"/>
                  <a:gd name="T62" fmla="*/ 25 w 35"/>
                  <a:gd name="T63" fmla="*/ 18 h 36"/>
                  <a:gd name="T64" fmla="*/ 28 w 35"/>
                  <a:gd name="T65" fmla="*/ 20 h 36"/>
                  <a:gd name="T66" fmla="*/ 29 w 35"/>
                  <a:gd name="T6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36">
                    <a:moveTo>
                      <a:pt x="32" y="15"/>
                    </a:moveTo>
                    <a:cubicBezTo>
                      <a:pt x="31" y="14"/>
                      <a:pt x="30" y="13"/>
                      <a:pt x="28" y="12"/>
                    </a:cubicBezTo>
                    <a:cubicBezTo>
                      <a:pt x="27" y="12"/>
                      <a:pt x="26" y="12"/>
                      <a:pt x="24" y="12"/>
                    </a:cubicBezTo>
                    <a:cubicBezTo>
                      <a:pt x="23" y="12"/>
                      <a:pt x="22" y="12"/>
                      <a:pt x="20" y="13"/>
                    </a:cubicBezTo>
                    <a:cubicBezTo>
                      <a:pt x="19" y="13"/>
                      <a:pt x="18" y="14"/>
                      <a:pt x="16" y="15"/>
                    </a:cubicBezTo>
                    <a:cubicBezTo>
                      <a:pt x="14" y="12"/>
                      <a:pt x="12" y="10"/>
                      <a:pt x="10" y="7"/>
                    </a:cubicBezTo>
                    <a:cubicBezTo>
                      <a:pt x="11" y="7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18" y="7"/>
                      <a:pt x="19" y="7"/>
                      <a:pt x="19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1"/>
                      <a:pt x="16" y="0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2" y="9"/>
                      <a:pt x="2" y="10"/>
                    </a:cubicBezTo>
                    <a:cubicBezTo>
                      <a:pt x="1" y="12"/>
                      <a:pt x="1" y="13"/>
                      <a:pt x="1" y="15"/>
                    </a:cubicBezTo>
                    <a:cubicBezTo>
                      <a:pt x="0" y="16"/>
                      <a:pt x="1" y="17"/>
                      <a:pt x="1" y="18"/>
                    </a:cubicBezTo>
                    <a:cubicBezTo>
                      <a:pt x="1" y="20"/>
                      <a:pt x="2" y="21"/>
                      <a:pt x="3" y="22"/>
                    </a:cubicBezTo>
                    <a:cubicBezTo>
                      <a:pt x="5" y="23"/>
                      <a:pt x="8" y="24"/>
                      <a:pt x="10" y="24"/>
                    </a:cubicBezTo>
                    <a:cubicBezTo>
                      <a:pt x="13" y="23"/>
                      <a:pt x="15" y="23"/>
                      <a:pt x="18" y="21"/>
                    </a:cubicBezTo>
                    <a:cubicBezTo>
                      <a:pt x="21" y="24"/>
                      <a:pt x="23" y="27"/>
                      <a:pt x="25" y="29"/>
                    </a:cubicBezTo>
                    <a:cubicBezTo>
                      <a:pt x="24" y="30"/>
                      <a:pt x="24" y="30"/>
                      <a:pt x="23" y="31"/>
                    </a:cubicBezTo>
                    <a:cubicBezTo>
                      <a:pt x="22" y="31"/>
                      <a:pt x="21" y="31"/>
                      <a:pt x="21" y="31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5" y="28"/>
                      <a:pt x="15" y="29"/>
                      <a:pt x="14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32"/>
                      <a:pt x="13" y="33"/>
                      <a:pt x="14" y="33"/>
                    </a:cubicBezTo>
                    <a:cubicBezTo>
                      <a:pt x="15" y="34"/>
                      <a:pt x="16" y="35"/>
                      <a:pt x="17" y="35"/>
                    </a:cubicBezTo>
                    <a:cubicBezTo>
                      <a:pt x="18" y="36"/>
                      <a:pt x="19" y="36"/>
                      <a:pt x="20" y="36"/>
                    </a:cubicBezTo>
                    <a:cubicBezTo>
                      <a:pt x="22" y="36"/>
                      <a:pt x="23" y="36"/>
                      <a:pt x="25" y="36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30" y="33"/>
                      <a:pt x="30" y="34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3" y="34"/>
                      <a:pt x="34" y="34"/>
                      <a:pt x="34" y="33"/>
                    </a:cubicBezTo>
                    <a:cubicBezTo>
                      <a:pt x="34" y="33"/>
                      <a:pt x="33" y="32"/>
                      <a:pt x="33" y="32"/>
                    </a:cubicBezTo>
                    <a:cubicBezTo>
                      <a:pt x="32" y="32"/>
                      <a:pt x="32" y="31"/>
                      <a:pt x="31" y="30"/>
                    </a:cubicBezTo>
                    <a:cubicBezTo>
                      <a:pt x="32" y="29"/>
                      <a:pt x="33" y="27"/>
                      <a:pt x="34" y="26"/>
                    </a:cubicBezTo>
                    <a:cubicBezTo>
                      <a:pt x="35" y="24"/>
                      <a:pt x="35" y="23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4" y="17"/>
                      <a:pt x="33" y="16"/>
                      <a:pt x="32" y="15"/>
                    </a:cubicBezTo>
                    <a:close/>
                    <a:moveTo>
                      <a:pt x="10" y="17"/>
                    </a:moveTo>
                    <a:cubicBezTo>
                      <a:pt x="9" y="17"/>
                      <a:pt x="8" y="17"/>
                      <a:pt x="7" y="16"/>
                    </a:cubicBezTo>
                    <a:cubicBezTo>
                      <a:pt x="7" y="16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10" y="11"/>
                      <a:pt x="12" y="14"/>
                      <a:pt x="14" y="16"/>
                    </a:cubicBezTo>
                    <a:cubicBezTo>
                      <a:pt x="12" y="17"/>
                      <a:pt x="11" y="17"/>
                      <a:pt x="10" y="17"/>
                    </a:cubicBezTo>
                    <a:close/>
                    <a:moveTo>
                      <a:pt x="29" y="25"/>
                    </a:moveTo>
                    <a:cubicBezTo>
                      <a:pt x="28" y="26"/>
                      <a:pt x="28" y="27"/>
                      <a:pt x="27" y="27"/>
                    </a:cubicBezTo>
                    <a:cubicBezTo>
                      <a:pt x="25" y="25"/>
                      <a:pt x="23" y="22"/>
                      <a:pt x="21" y="20"/>
                    </a:cubicBezTo>
                    <a:cubicBezTo>
                      <a:pt x="21" y="20"/>
                      <a:pt x="22" y="19"/>
                      <a:pt x="23" y="19"/>
                    </a:cubicBezTo>
                    <a:cubicBezTo>
                      <a:pt x="23" y="19"/>
                      <a:pt x="24" y="19"/>
                      <a:pt x="25" y="18"/>
                    </a:cubicBezTo>
                    <a:cubicBezTo>
                      <a:pt x="25" y="18"/>
                      <a:pt x="26" y="18"/>
                      <a:pt x="27" y="19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9" y="20"/>
                      <a:pt x="29" y="21"/>
                      <a:pt x="29" y="21"/>
                    </a:cubicBezTo>
                    <a:cubicBezTo>
                      <a:pt x="30" y="22"/>
                      <a:pt x="30" y="23"/>
                      <a:pt x="29" y="23"/>
                    </a:cubicBezTo>
                    <a:cubicBezTo>
                      <a:pt x="29" y="24"/>
                      <a:pt x="29" y="25"/>
                      <a:pt x="2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5322888" y="3236913"/>
                <a:ext cx="71437" cy="79375"/>
              </a:xfrm>
              <a:custGeom>
                <a:avLst/>
                <a:gdLst>
                  <a:gd name="T0" fmla="*/ 16 w 19"/>
                  <a:gd name="T1" fmla="*/ 1 h 21"/>
                  <a:gd name="T2" fmla="*/ 16 w 19"/>
                  <a:gd name="T3" fmla="*/ 1 h 21"/>
                  <a:gd name="T4" fmla="*/ 9 w 19"/>
                  <a:gd name="T5" fmla="*/ 7 h 21"/>
                  <a:gd name="T6" fmla="*/ 3 w 19"/>
                  <a:gd name="T7" fmla="*/ 14 h 21"/>
                  <a:gd name="T8" fmla="*/ 0 w 19"/>
                  <a:gd name="T9" fmla="*/ 17 h 21"/>
                  <a:gd name="T10" fmla="*/ 0 w 19"/>
                  <a:gd name="T11" fmla="*/ 17 h 21"/>
                  <a:gd name="T12" fmla="*/ 0 w 19"/>
                  <a:gd name="T13" fmla="*/ 20 h 21"/>
                  <a:gd name="T14" fmla="*/ 3 w 19"/>
                  <a:gd name="T15" fmla="*/ 20 h 21"/>
                  <a:gd name="T16" fmla="*/ 3 w 19"/>
                  <a:gd name="T17" fmla="*/ 20 h 21"/>
                  <a:gd name="T18" fmla="*/ 6 w 19"/>
                  <a:gd name="T19" fmla="*/ 16 h 21"/>
                  <a:gd name="T20" fmla="*/ 11 w 19"/>
                  <a:gd name="T21" fmla="*/ 10 h 21"/>
                  <a:gd name="T22" fmla="*/ 18 w 19"/>
                  <a:gd name="T23" fmla="*/ 4 h 21"/>
                  <a:gd name="T24" fmla="*/ 18 w 19"/>
                  <a:gd name="T25" fmla="*/ 4 h 21"/>
                  <a:gd name="T26" fmla="*/ 19 w 19"/>
                  <a:gd name="T27" fmla="*/ 4 h 21"/>
                  <a:gd name="T28" fmla="*/ 19 w 19"/>
                  <a:gd name="T29" fmla="*/ 1 h 21"/>
                  <a:gd name="T30" fmla="*/ 16 w 19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1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1" y="5"/>
                      <a:pt x="9" y="7"/>
                    </a:cubicBezTo>
                    <a:cubicBezTo>
                      <a:pt x="6" y="9"/>
                      <a:pt x="5" y="11"/>
                      <a:pt x="3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4"/>
                      <a:pt x="9" y="12"/>
                      <a:pt x="11" y="10"/>
                    </a:cubicBezTo>
                    <a:cubicBezTo>
                      <a:pt x="14" y="8"/>
                      <a:pt x="16" y="6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5408613" y="2981326"/>
                <a:ext cx="76200" cy="77788"/>
              </a:xfrm>
              <a:custGeom>
                <a:avLst/>
                <a:gdLst>
                  <a:gd name="T0" fmla="*/ 8 w 20"/>
                  <a:gd name="T1" fmla="*/ 11 h 21"/>
                  <a:gd name="T2" fmla="*/ 1 w 20"/>
                  <a:gd name="T3" fmla="*/ 17 h 21"/>
                  <a:gd name="T4" fmla="*/ 0 w 20"/>
                  <a:gd name="T5" fmla="*/ 17 h 21"/>
                  <a:gd name="T6" fmla="*/ 0 w 20"/>
                  <a:gd name="T7" fmla="*/ 20 h 21"/>
                  <a:gd name="T8" fmla="*/ 3 w 20"/>
                  <a:gd name="T9" fmla="*/ 20 h 21"/>
                  <a:gd name="T10" fmla="*/ 3 w 20"/>
                  <a:gd name="T11" fmla="*/ 20 h 21"/>
                  <a:gd name="T12" fmla="*/ 10 w 20"/>
                  <a:gd name="T13" fmla="*/ 14 h 21"/>
                  <a:gd name="T14" fmla="*/ 16 w 20"/>
                  <a:gd name="T15" fmla="*/ 7 h 21"/>
                  <a:gd name="T16" fmla="*/ 19 w 20"/>
                  <a:gd name="T17" fmla="*/ 3 h 21"/>
                  <a:gd name="T18" fmla="*/ 19 w 20"/>
                  <a:gd name="T19" fmla="*/ 3 h 21"/>
                  <a:gd name="T20" fmla="*/ 19 w 20"/>
                  <a:gd name="T21" fmla="*/ 0 h 21"/>
                  <a:gd name="T22" fmla="*/ 16 w 20"/>
                  <a:gd name="T23" fmla="*/ 0 h 21"/>
                  <a:gd name="T24" fmla="*/ 16 w 20"/>
                  <a:gd name="T25" fmla="*/ 1 h 21"/>
                  <a:gd name="T26" fmla="*/ 13 w 20"/>
                  <a:gd name="T27" fmla="*/ 5 h 21"/>
                  <a:gd name="T28" fmla="*/ 8 w 20"/>
                  <a:gd name="T2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1">
                    <a:moveTo>
                      <a:pt x="8" y="11"/>
                    </a:moveTo>
                    <a:cubicBezTo>
                      <a:pt x="5" y="13"/>
                      <a:pt x="3" y="15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8"/>
                      <a:pt x="8" y="16"/>
                      <a:pt x="10" y="14"/>
                    </a:cubicBezTo>
                    <a:cubicBezTo>
                      <a:pt x="13" y="12"/>
                      <a:pt x="14" y="9"/>
                      <a:pt x="16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2"/>
                      <a:pt x="20" y="1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10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1" name="Group 55"/>
          <p:cNvGrpSpPr/>
          <p:nvPr/>
        </p:nvGrpSpPr>
        <p:grpSpPr>
          <a:xfrm>
            <a:off x="10644809" y="1294757"/>
            <a:ext cx="830077" cy="900955"/>
            <a:chOff x="8889646" y="2470520"/>
            <a:chExt cx="1991667" cy="2162291"/>
          </a:xfrm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 rot="9355996">
              <a:off x="8889646" y="2470520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8100" tIns="19050" rIns="38100" bIns="19050" numCol="1" anchor="t" anchorCtr="0" compatLnSpc="1">
              <a:prstTxWarp prst="textNoShape">
                <a:avLst/>
              </a:prstTxWarp>
            </a:bodyPr>
            <a:lstStyle/>
            <a:p>
              <a:endParaRPr lang="id-ID" sz="750">
                <a:solidFill>
                  <a:srgbClr val="0070C0"/>
                </a:solidFill>
              </a:endParaRPr>
            </a:p>
          </p:txBody>
        </p:sp>
        <p:grpSp>
          <p:nvGrpSpPr>
            <p:cNvPr id="12" name="Group 58"/>
            <p:cNvGrpSpPr/>
            <p:nvPr/>
          </p:nvGrpSpPr>
          <p:grpSpPr>
            <a:xfrm>
              <a:off x="9618498" y="3148465"/>
              <a:ext cx="481012" cy="422275"/>
              <a:chOff x="5220229" y="4842935"/>
              <a:chExt cx="481012" cy="422275"/>
            </a:xfrm>
            <a:solidFill>
              <a:schemeClr val="bg1"/>
            </a:solidFill>
          </p:grpSpPr>
          <p:sp>
            <p:nvSpPr>
              <p:cNvPr id="60" name="Freeform 25"/>
              <p:cNvSpPr>
                <a:spLocks/>
              </p:cNvSpPr>
              <p:nvPr/>
            </p:nvSpPr>
            <p:spPr bwMode="auto">
              <a:xfrm>
                <a:off x="5294841" y="4919135"/>
                <a:ext cx="173037" cy="112713"/>
              </a:xfrm>
              <a:custGeom>
                <a:avLst/>
                <a:gdLst>
                  <a:gd name="T0" fmla="*/ 44 w 46"/>
                  <a:gd name="T1" fmla="*/ 0 h 30"/>
                  <a:gd name="T2" fmla="*/ 0 w 46"/>
                  <a:gd name="T3" fmla="*/ 28 h 30"/>
                  <a:gd name="T4" fmla="*/ 2 w 46"/>
                  <a:gd name="T5" fmla="*/ 30 h 30"/>
                  <a:gd name="T6" fmla="*/ 4 w 46"/>
                  <a:gd name="T7" fmla="*/ 28 h 30"/>
                  <a:gd name="T8" fmla="*/ 44 w 46"/>
                  <a:gd name="T9" fmla="*/ 4 h 30"/>
                  <a:gd name="T10" fmla="*/ 46 w 46"/>
                  <a:gd name="T11" fmla="*/ 2 h 30"/>
                  <a:gd name="T12" fmla="*/ 44 w 4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">
                    <a:moveTo>
                      <a:pt x="44" y="0"/>
                    </a:moveTo>
                    <a:cubicBezTo>
                      <a:pt x="20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23" y="4"/>
                      <a:pt x="44" y="4"/>
                    </a:cubicBezTo>
                    <a:cubicBezTo>
                      <a:pt x="45" y="4"/>
                      <a:pt x="46" y="3"/>
                      <a:pt x="46" y="2"/>
                    </a:cubicBezTo>
                    <a:cubicBezTo>
                      <a:pt x="46" y="1"/>
                      <a:pt x="45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5220229" y="4842935"/>
                <a:ext cx="481012" cy="422275"/>
              </a:xfrm>
              <a:custGeom>
                <a:avLst/>
                <a:gdLst>
                  <a:gd name="T0" fmla="*/ 64 w 128"/>
                  <a:gd name="T1" fmla="*/ 0 h 112"/>
                  <a:gd name="T2" fmla="*/ 0 w 128"/>
                  <a:gd name="T3" fmla="*/ 48 h 112"/>
                  <a:gd name="T4" fmla="*/ 28 w 128"/>
                  <a:gd name="T5" fmla="*/ 88 h 112"/>
                  <a:gd name="T6" fmla="*/ 28 w 128"/>
                  <a:gd name="T7" fmla="*/ 88 h 112"/>
                  <a:gd name="T8" fmla="*/ 20 w 128"/>
                  <a:gd name="T9" fmla="*/ 107 h 112"/>
                  <a:gd name="T10" fmla="*/ 20 w 128"/>
                  <a:gd name="T11" fmla="*/ 107 h 112"/>
                  <a:gd name="T12" fmla="*/ 20 w 128"/>
                  <a:gd name="T13" fmla="*/ 108 h 112"/>
                  <a:gd name="T14" fmla="*/ 24 w 128"/>
                  <a:gd name="T15" fmla="*/ 112 h 112"/>
                  <a:gd name="T16" fmla="*/ 25 w 128"/>
                  <a:gd name="T17" fmla="*/ 112 h 112"/>
                  <a:gd name="T18" fmla="*/ 52 w 128"/>
                  <a:gd name="T19" fmla="*/ 95 h 112"/>
                  <a:gd name="T20" fmla="*/ 64 w 128"/>
                  <a:gd name="T21" fmla="*/ 96 h 112"/>
                  <a:gd name="T22" fmla="*/ 128 w 128"/>
                  <a:gd name="T23" fmla="*/ 48 h 112"/>
                  <a:gd name="T24" fmla="*/ 64 w 128"/>
                  <a:gd name="T25" fmla="*/ 0 h 112"/>
                  <a:gd name="T26" fmla="*/ 64 w 128"/>
                  <a:gd name="T27" fmla="*/ 88 h 112"/>
                  <a:gd name="T28" fmla="*/ 53 w 128"/>
                  <a:gd name="T29" fmla="*/ 87 h 112"/>
                  <a:gd name="T30" fmla="*/ 52 w 128"/>
                  <a:gd name="T31" fmla="*/ 87 h 112"/>
                  <a:gd name="T32" fmla="*/ 45 w 128"/>
                  <a:gd name="T33" fmla="*/ 90 h 112"/>
                  <a:gd name="T34" fmla="*/ 33 w 128"/>
                  <a:gd name="T35" fmla="*/ 100 h 112"/>
                  <a:gd name="T36" fmla="*/ 36 w 128"/>
                  <a:gd name="T37" fmla="*/ 88 h 112"/>
                  <a:gd name="T38" fmla="*/ 36 w 128"/>
                  <a:gd name="T39" fmla="*/ 88 h 112"/>
                  <a:gd name="T40" fmla="*/ 32 w 128"/>
                  <a:gd name="T41" fmla="*/ 81 h 112"/>
                  <a:gd name="T42" fmla="*/ 8 w 128"/>
                  <a:gd name="T43" fmla="*/ 48 h 112"/>
                  <a:gd name="T44" fmla="*/ 64 w 128"/>
                  <a:gd name="T45" fmla="*/ 8 h 112"/>
                  <a:gd name="T46" fmla="*/ 120 w 128"/>
                  <a:gd name="T47" fmla="*/ 48 h 112"/>
                  <a:gd name="T48" fmla="*/ 64 w 128"/>
                  <a:gd name="T49" fmla="*/ 8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12">
                    <a:moveTo>
                      <a:pt x="64" y="0"/>
                    </a:moveTo>
                    <a:cubicBezTo>
                      <a:pt x="29" y="0"/>
                      <a:pt x="0" y="21"/>
                      <a:pt x="0" y="48"/>
                    </a:cubicBezTo>
                    <a:cubicBezTo>
                      <a:pt x="0" y="65"/>
                      <a:pt x="11" y="79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5"/>
                      <a:pt x="23" y="103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8"/>
                      <a:pt x="20" y="108"/>
                    </a:cubicBezTo>
                    <a:cubicBezTo>
                      <a:pt x="20" y="110"/>
                      <a:pt x="22" y="112"/>
                      <a:pt x="24" y="112"/>
                    </a:cubicBezTo>
                    <a:cubicBezTo>
                      <a:pt x="24" y="112"/>
                      <a:pt x="25" y="112"/>
                      <a:pt x="25" y="112"/>
                    </a:cubicBezTo>
                    <a:cubicBezTo>
                      <a:pt x="37" y="110"/>
                      <a:pt x="49" y="98"/>
                      <a:pt x="52" y="95"/>
                    </a:cubicBezTo>
                    <a:cubicBezTo>
                      <a:pt x="56" y="96"/>
                      <a:pt x="60" y="96"/>
                      <a:pt x="64" y="96"/>
                    </a:cubicBezTo>
                    <a:cubicBezTo>
                      <a:pt x="99" y="96"/>
                      <a:pt x="128" y="75"/>
                      <a:pt x="128" y="48"/>
                    </a:cubicBezTo>
                    <a:cubicBezTo>
                      <a:pt x="128" y="21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60" y="88"/>
                      <a:pt x="57" y="88"/>
                      <a:pt x="53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49" y="87"/>
                      <a:pt x="47" y="88"/>
                      <a:pt x="45" y="90"/>
                    </a:cubicBezTo>
                    <a:cubicBezTo>
                      <a:pt x="44" y="92"/>
                      <a:pt x="39" y="97"/>
                      <a:pt x="33" y="100"/>
                    </a:cubicBezTo>
                    <a:cubicBezTo>
                      <a:pt x="35" y="97"/>
                      <a:pt x="36" y="93"/>
                      <a:pt x="36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5"/>
                      <a:pt x="34" y="82"/>
                      <a:pt x="32" y="81"/>
                    </a:cubicBezTo>
                    <a:cubicBezTo>
                      <a:pt x="17" y="73"/>
                      <a:pt x="8" y="61"/>
                      <a:pt x="8" y="48"/>
                    </a:cubicBezTo>
                    <a:cubicBezTo>
                      <a:pt x="8" y="26"/>
                      <a:pt x="33" y="8"/>
                      <a:pt x="64" y="8"/>
                    </a:cubicBezTo>
                    <a:cubicBezTo>
                      <a:pt x="95" y="8"/>
                      <a:pt x="120" y="26"/>
                      <a:pt x="120" y="48"/>
                    </a:cubicBezTo>
                    <a:cubicBezTo>
                      <a:pt x="120" y="70"/>
                      <a:pt x="95" y="88"/>
                      <a:pt x="6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3" name="Group 61"/>
          <p:cNvGrpSpPr/>
          <p:nvPr/>
        </p:nvGrpSpPr>
        <p:grpSpPr>
          <a:xfrm>
            <a:off x="11411622" y="1642606"/>
            <a:ext cx="830077" cy="900955"/>
            <a:chOff x="10403236" y="3013444"/>
            <a:chExt cx="1991667" cy="2162291"/>
          </a:xfrm>
        </p:grpSpPr>
        <p:sp>
          <p:nvSpPr>
            <p:cNvPr id="63" name="Freeform 62"/>
            <p:cNvSpPr>
              <a:spLocks/>
            </p:cNvSpPr>
            <p:nvPr/>
          </p:nvSpPr>
          <p:spPr bwMode="auto">
            <a:xfrm rot="10800000">
              <a:off x="10403236" y="3013444"/>
              <a:ext cx="1991667" cy="216229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8100" tIns="19050" rIns="38100" bIns="19050" numCol="1" anchor="t" anchorCtr="0" compatLnSpc="1">
              <a:prstTxWarp prst="textNoShape">
                <a:avLst/>
              </a:prstTxWarp>
            </a:bodyPr>
            <a:lstStyle/>
            <a:p>
              <a:endParaRPr lang="id-ID" sz="750">
                <a:solidFill>
                  <a:srgbClr val="0070C0"/>
                </a:solidFill>
              </a:endParaRPr>
            </a:p>
          </p:txBody>
        </p:sp>
        <p:grpSp>
          <p:nvGrpSpPr>
            <p:cNvPr id="14" name="Group 64"/>
            <p:cNvGrpSpPr/>
            <p:nvPr/>
          </p:nvGrpSpPr>
          <p:grpSpPr>
            <a:xfrm>
              <a:off x="11158563" y="3543970"/>
              <a:ext cx="481012" cy="482600"/>
              <a:chOff x="4198938" y="2905126"/>
              <a:chExt cx="481012" cy="482600"/>
            </a:xfrm>
            <a:solidFill>
              <a:schemeClr val="bg1"/>
            </a:solidFill>
          </p:grpSpPr>
          <p:sp>
            <p:nvSpPr>
              <p:cNvPr id="66" name="Freeform 57"/>
              <p:cNvSpPr>
                <a:spLocks noEditPoints="1"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  <p:sp>
            <p:nvSpPr>
              <p:cNvPr id="67" name="Freeform 58"/>
              <p:cNvSpPr>
                <a:spLocks noEditPoints="1"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  <p:sp>
            <p:nvSpPr>
              <p:cNvPr id="68" name="Freeform 59"/>
              <p:cNvSpPr>
                <a:spLocks noEditPoints="1"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8100" tIns="19050" rIns="38100" bIns="1905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5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69" name="Freeform 68"/>
          <p:cNvSpPr>
            <a:spLocks/>
          </p:cNvSpPr>
          <p:nvPr/>
        </p:nvSpPr>
        <p:spPr bwMode="auto">
          <a:xfrm rot="5696320">
            <a:off x="10116401" y="2178726"/>
            <a:ext cx="495742" cy="538352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 rot="10051992">
            <a:off x="11339185" y="1640361"/>
            <a:ext cx="349118" cy="378928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 rot="13144547">
            <a:off x="11339566" y="2398086"/>
            <a:ext cx="495870" cy="538212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 dirty="0">
              <a:solidFill>
                <a:srgbClr val="0070C0"/>
              </a:solidFill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 rot="5080426">
            <a:off x="9648204" y="1751616"/>
            <a:ext cx="377700" cy="41016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 rot="10051992">
            <a:off x="11016407" y="2298341"/>
            <a:ext cx="349118" cy="378928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 rot="11618841">
            <a:off x="11792909" y="2248568"/>
            <a:ext cx="349118" cy="378928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wrap="square" lIns="38100" tIns="19050" rIns="38100" bIns="19050" numCol="1" anchor="t" anchorCtr="0" compatLnSpc="1">
            <a:prstTxWarp prst="textNoShape">
              <a:avLst/>
            </a:prstTxWarp>
          </a:bodyPr>
          <a:lstStyle/>
          <a:p>
            <a:endParaRPr lang="id-ID" sz="75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64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0" grpId="0" animBg="1"/>
      <p:bldP spid="75" grpId="0" animBg="1"/>
      <p:bldP spid="187" grpId="0"/>
      <p:bldP spid="122" grpId="0"/>
      <p:bldP spid="166" grpId="0"/>
      <p:bldP spid="167" grpId="0"/>
      <p:bldP spid="168" grpId="0"/>
      <p:bldP spid="169" grpId="0"/>
      <p:bldP spid="170" grpId="0"/>
      <p:bldP spid="172" grpId="0"/>
      <p:bldP spid="174" grpId="0"/>
      <p:bldP spid="176" grpId="0"/>
      <p:bldP spid="177" grpId="0"/>
      <p:bldP spid="69" grpId="0" animBg="1"/>
      <p:bldP spid="71" grpId="0" animBg="1"/>
      <p:bldP spid="72" grpId="0" animBg="1"/>
      <p:bldP spid="73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5175" cy="1015663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Outcome of the Project</a:t>
            </a:r>
            <a:endParaRPr lang="en-IN" sz="60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955" y="1044989"/>
            <a:ext cx="11593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cs typeface="Times New Roman" pitchFamily="18" charset="0"/>
              </a:rPr>
              <a:t>Addresses the problem of Access, Equity and Quality by addressing  faculty shortage and lack of good quality faculty.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The project would help the students and teachers to update their knowledge and skills, especially for those located in rural/backward/remote areas.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cs typeface="Times New Roman" pitchFamily="18" charset="0"/>
              </a:rPr>
              <a:t>The project would successfully bridge the digital divide and would help the nation move towards information-rich society. 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5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529667"/>
            <a:ext cx="12195175" cy="368300"/>
          </a:xfrm>
          <a:prstGeom prst="rect">
            <a:avLst/>
          </a:prstGeom>
          <a:solidFill>
            <a:srgbClr val="D14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916832"/>
            <a:ext cx="12195175" cy="2786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68999" y="1916832"/>
            <a:ext cx="10709403" cy="1008112"/>
          </a:xfrm>
          <a:prstGeom prst="rect">
            <a:avLst/>
          </a:prstGeom>
        </p:spPr>
        <p:txBody>
          <a:bodyPr lIns="121935" tIns="60968" rIns="121935" bIns="6096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5400" b="1" spc="-200" dirty="0" smtClean="0">
                <a:solidFill>
                  <a:srgbClr val="D1493B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Thanks for patient hearing</a:t>
            </a:r>
          </a:p>
          <a:p>
            <a:pPr marL="0" indent="0">
              <a:buNone/>
              <a:defRPr/>
            </a:pPr>
            <a:r>
              <a:rPr lang="en-US" b="1" i="1" spc="-200" dirty="0" smtClean="0">
                <a:solidFill>
                  <a:srgbClr val="002060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                                             pankajugc@gmail.com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" y="3909053"/>
            <a:ext cx="319990" cy="954124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e-pg pathshala h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362283" cy="6858000"/>
          </a:xfrm>
        </p:spPr>
      </p:pic>
      <p:pic>
        <p:nvPicPr>
          <p:cNvPr id="5" name="Picture 4" descr="Screen epg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epg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175" cy="6858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0562083" y="1844824"/>
            <a:ext cx="1633092" cy="10772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0B018B"/>
                </a:solidFill>
                <a:latin typeface="Times New Roman" pitchFamily="18" charset="0"/>
                <a:cs typeface="Times New Roman" pitchFamily="18" charset="0"/>
              </a:rPr>
              <a:t>35,000 modules</a:t>
            </a:r>
            <a:endParaRPr lang="en-IN" sz="3200" b="1" dirty="0">
              <a:solidFill>
                <a:srgbClr val="0B018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174" y="894"/>
            <a:ext cx="12188826" cy="19252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080864" y="315136"/>
            <a:ext cx="8014406" cy="914162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IN" sz="3598" dirty="0">
                <a:solidFill>
                  <a:schemeClr val="bg1"/>
                </a:solidFill>
                <a:latin typeface="Gobold"/>
              </a:rPr>
              <a:t>Present Status of  </a:t>
            </a:r>
            <a:r>
              <a:rPr lang="en-IN" sz="3598" dirty="0" smtClean="0">
                <a:solidFill>
                  <a:schemeClr val="bg1"/>
                </a:solidFill>
                <a:latin typeface="Gobold"/>
              </a:rPr>
              <a:t>e-PG </a:t>
            </a:r>
            <a:r>
              <a:rPr lang="en-IN" sz="3598" dirty="0" err="1" smtClean="0">
                <a:solidFill>
                  <a:schemeClr val="bg1"/>
                </a:solidFill>
                <a:latin typeface="Gobold"/>
              </a:rPr>
              <a:t>Pathshala</a:t>
            </a:r>
            <a:endParaRPr lang="ms-MY" sz="3598" dirty="0">
              <a:solidFill>
                <a:schemeClr val="bg1"/>
              </a:solidFill>
              <a:latin typeface="Go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9" b="57131"/>
          <a:stretch/>
        </p:blipFill>
        <p:spPr>
          <a:xfrm>
            <a:off x="9152992" y="2160216"/>
            <a:ext cx="1764428" cy="1771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4" b="53516"/>
          <a:stretch/>
        </p:blipFill>
        <p:spPr>
          <a:xfrm>
            <a:off x="8384632" y="1798379"/>
            <a:ext cx="1803445" cy="1934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931" y="2392223"/>
            <a:ext cx="8202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 smtClean="0">
                <a:solidFill>
                  <a:srgbClr val="002060"/>
                </a:solidFill>
              </a:rPr>
              <a:t>Videos/e-text </a:t>
            </a:r>
            <a:r>
              <a:rPr lang="en-IN" sz="2800" dirty="0">
                <a:solidFill>
                  <a:srgbClr val="002060"/>
                </a:solidFill>
              </a:rPr>
              <a:t>available on </a:t>
            </a:r>
            <a:r>
              <a:rPr lang="en-IN" sz="2800" dirty="0" smtClean="0">
                <a:solidFill>
                  <a:srgbClr val="002060"/>
                </a:solidFill>
              </a:rPr>
              <a:t>e-PG </a:t>
            </a:r>
            <a:r>
              <a:rPr lang="en-IN" sz="2800" dirty="0" err="1" smtClean="0">
                <a:solidFill>
                  <a:srgbClr val="002060"/>
                </a:solidFill>
              </a:rPr>
              <a:t>Pathshala</a:t>
            </a: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website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73212" y="2933497"/>
            <a:ext cx="1799066" cy="584775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13,000</a:t>
            </a:r>
            <a:r>
              <a:rPr lang="en-IN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AutoShape 2" descr="Image result for website view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9" y="3645024"/>
            <a:ext cx="1779584" cy="17795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65139" y="371703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 smtClean="0">
                <a:solidFill>
                  <a:srgbClr val="002060"/>
                </a:solidFill>
              </a:rPr>
              <a:t>Visitors </a:t>
            </a:r>
            <a:r>
              <a:rPr lang="en-IN" sz="2800" dirty="0">
                <a:solidFill>
                  <a:srgbClr val="002060"/>
                </a:solidFill>
              </a:rPr>
              <a:t>on e-PG </a:t>
            </a:r>
            <a:r>
              <a:rPr lang="en-IN" sz="2800" dirty="0" err="1">
                <a:solidFill>
                  <a:srgbClr val="002060"/>
                </a:solidFill>
              </a:rPr>
              <a:t>Pathshala</a:t>
            </a:r>
            <a:r>
              <a:rPr lang="en-IN" sz="2800" dirty="0">
                <a:solidFill>
                  <a:srgbClr val="002060"/>
                </a:solidFill>
              </a:rPr>
              <a:t> (</a:t>
            </a:r>
            <a:r>
              <a:rPr lang="en-IN" sz="2800" dirty="0" smtClean="0">
                <a:solidFill>
                  <a:srgbClr val="002060"/>
                </a:solidFill>
              </a:rPr>
              <a:t>Globally)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3251" y="4267940"/>
            <a:ext cx="1705916" cy="584775"/>
          </a:xfrm>
          <a:prstGeom prst="rect">
            <a:avLst/>
          </a:prstGeom>
          <a:solidFill>
            <a:srgbClr val="002060"/>
          </a:solidFill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lakh+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05099" y="5373217"/>
            <a:ext cx="9454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solidFill>
                  <a:srgbClr val="002060"/>
                </a:solidFill>
              </a:rPr>
              <a:t>E-content of </a:t>
            </a:r>
            <a:r>
              <a:rPr lang="en-IN" sz="2800" dirty="0" smtClean="0">
                <a:solidFill>
                  <a:srgbClr val="002060"/>
                </a:solidFill>
              </a:rPr>
              <a:t>e-PG </a:t>
            </a:r>
            <a:r>
              <a:rPr lang="en-IN" sz="2800" dirty="0" err="1" smtClean="0">
                <a:solidFill>
                  <a:srgbClr val="002060"/>
                </a:solidFill>
              </a:rPr>
              <a:t>Pathshala</a:t>
            </a: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C00000"/>
                </a:solidFill>
              </a:rPr>
              <a:t>used for MOOCs on SWAYAM </a:t>
            </a:r>
            <a:r>
              <a:rPr lang="en-IN" sz="2800" dirty="0">
                <a:solidFill>
                  <a:srgbClr val="002060"/>
                </a:solidFill>
              </a:rPr>
              <a:t>and for telecasting educational videos on </a:t>
            </a:r>
            <a:r>
              <a:rPr lang="en-IN" sz="2800" dirty="0">
                <a:solidFill>
                  <a:srgbClr val="C00000"/>
                </a:solidFill>
              </a:rPr>
              <a:t>10 DTH Channels under </a:t>
            </a:r>
            <a:r>
              <a:rPr lang="en-IN" sz="2800" dirty="0" err="1">
                <a:solidFill>
                  <a:srgbClr val="C00000"/>
                </a:solidFill>
              </a:rPr>
              <a:t>Swayam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 err="1">
                <a:solidFill>
                  <a:srgbClr val="C00000"/>
                </a:solidFill>
              </a:rPr>
              <a:t>Prabha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project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190" y="315136"/>
            <a:ext cx="11964988" cy="9141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+mj-lt"/>
              </a:rPr>
              <a:t>Impact Analysis of e-PG </a:t>
            </a:r>
            <a:r>
              <a:rPr lang="en-US" sz="5400" b="1" dirty="0" err="1">
                <a:solidFill>
                  <a:srgbClr val="FFFF00"/>
                </a:solidFill>
                <a:latin typeface="+mj-lt"/>
              </a:rPr>
              <a:t>Pathshala</a:t>
            </a:r>
            <a:endParaRPr lang="ms-MY" sz="5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11584"/>
            <a:ext cx="121951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e- Content is available in  open access at  </a:t>
            </a:r>
            <a:r>
              <a:rPr lang="en-US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www.epgp.inflibnet.ac.in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International visitors – 6992+  from USA, 1030+ from China and 611+ from Russian federation)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Total  visitors  -  29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lakhs</a:t>
            </a:r>
            <a:endParaRPr lang="en-IN" sz="2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0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endParaRPr lang="en-US" i="1" spc="-150" dirty="0">
              <a:latin typeface="+mj-lt"/>
            </a:endParaRP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6"/>
            <a:ext cx="4097323" cy="3571877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5107" y="3286125"/>
            <a:ext cx="3240068" cy="357187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5885" y="3286126"/>
            <a:ext cx="4929222" cy="35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5175" cy="1412776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sz="4000" dirty="0" smtClean="0">
                <a:latin typeface="+mj-lt"/>
                <a:cs typeface="Times New Roman" pitchFamily="18" charset="0"/>
              </a:rPr>
              <a:t>MOOCs  </a:t>
            </a:r>
            <a:r>
              <a:rPr lang="en-GB" altLang="en-US" sz="4000" dirty="0">
                <a:latin typeface="+mj-lt"/>
                <a:cs typeface="Times New Roman" pitchFamily="18" charset="0"/>
              </a:rPr>
              <a:t>-   </a:t>
            </a:r>
            <a:r>
              <a:rPr lang="en-GB" altLang="en-US" sz="4000" dirty="0" smtClean="0">
                <a:latin typeface="+mj-lt"/>
                <a:cs typeface="Times New Roman" pitchFamily="18" charset="0"/>
              </a:rPr>
              <a:t>A different educational space</a:t>
            </a:r>
            <a:endParaRPr lang="ms-MY" sz="4000" dirty="0">
              <a:latin typeface="+mj-lt"/>
              <a:cs typeface="Times New Roman" pitchFamily="18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735387" y="881063"/>
            <a:ext cx="6867236" cy="533400"/>
          </a:xfrm>
        </p:spPr>
        <p:txBody>
          <a:bodyPr>
            <a:normAutofit fontScale="70000" lnSpcReduction="20000"/>
          </a:bodyPr>
          <a:lstStyle/>
          <a:p>
            <a:r>
              <a:rPr lang="en-IN" sz="2800" dirty="0" smtClean="0">
                <a:solidFill>
                  <a:srgbClr val="F4F4F4"/>
                </a:solidFill>
                <a:latin typeface="+mj-lt"/>
                <a:cs typeface="Times New Roman" pitchFamily="18" charset="0"/>
              </a:rPr>
              <a:t>Boundary </a:t>
            </a:r>
            <a:r>
              <a:rPr lang="en-IN" sz="2800" dirty="0">
                <a:solidFill>
                  <a:srgbClr val="F4F4F4"/>
                </a:solidFill>
                <a:latin typeface="+mj-lt"/>
                <a:cs typeface="Times New Roman" pitchFamily="18" charset="0"/>
              </a:rPr>
              <a:t>less Institute / </a:t>
            </a:r>
            <a:r>
              <a:rPr lang="en-IN" sz="2800" dirty="0" smtClean="0">
                <a:solidFill>
                  <a:srgbClr val="F4F4F4"/>
                </a:solidFill>
                <a:latin typeface="+mj-lt"/>
                <a:cs typeface="Times New Roman" pitchFamily="18" charset="0"/>
              </a:rPr>
              <a:t>University</a:t>
            </a:r>
            <a:endParaRPr lang="en-IN" sz="2800" dirty="0">
              <a:solidFill>
                <a:srgbClr val="F4F4F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412776"/>
            <a:ext cx="12195175" cy="5328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assive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- 	Large enrolment numbers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pen 	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- 	No mandatory qualifications – Open to all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-	Fully online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ourse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- 	Structured</a:t>
            </a:r>
            <a:r>
              <a:rPr lang="en-IN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 course content</a:t>
            </a:r>
          </a:p>
          <a:p>
            <a:pPr algn="just">
              <a:buNone/>
            </a:pPr>
            <a:r>
              <a:rPr 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is </a:t>
            </a:r>
            <a:r>
              <a:rPr 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an online course aimed at unlimited participation and </a:t>
            </a:r>
            <a:r>
              <a:rPr 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open access </a:t>
            </a:r>
            <a:r>
              <a:rPr 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via the web. </a:t>
            </a:r>
            <a:endParaRPr lang="en-US" dirty="0" smtClean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basic philosophy of MOOCs is 3A’s i.e., Anytime, Anyone, Anywhere</a:t>
            </a:r>
            <a:r>
              <a:rPr lang="en-IN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UGC – National Coordinator for Non technology PG Courses</a:t>
            </a:r>
            <a:endParaRPr lang="en-US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434291" cy="70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922114"/>
          </a:xfrm>
          <a:gradFill>
            <a:gsLst>
              <a:gs pos="100000">
                <a:srgbClr val="002060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e-Content vs  </a:t>
            </a:r>
            <a:r>
              <a:rPr lang="en-US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MOOCs </a:t>
            </a:r>
            <a:endParaRPr lang="en-IN" sz="60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" name="Group 19"/>
          <p:cNvGrpSpPr>
            <a:grpSpLocks noGrp="1"/>
          </p:cNvGrpSpPr>
          <p:nvPr/>
        </p:nvGrpSpPr>
        <p:grpSpPr>
          <a:xfrm>
            <a:off x="6601643" y="1412776"/>
            <a:ext cx="5343972" cy="5256584"/>
            <a:chOff x="407479" y="1626238"/>
            <a:chExt cx="2164398" cy="4478651"/>
          </a:xfrm>
        </p:grpSpPr>
        <p:sp>
          <p:nvSpPr>
            <p:cNvPr id="5" name="Rectangle 4"/>
            <p:cNvSpPr/>
            <p:nvPr/>
          </p:nvSpPr>
          <p:spPr>
            <a:xfrm>
              <a:off x="407479" y="1626238"/>
              <a:ext cx="2012347" cy="1628600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grpSp>
          <p:nvGrpSpPr>
            <p:cNvPr id="6" name="Group 21"/>
            <p:cNvGrpSpPr/>
            <p:nvPr/>
          </p:nvGrpSpPr>
          <p:grpSpPr>
            <a:xfrm>
              <a:off x="407479" y="1786321"/>
              <a:ext cx="2164398" cy="4318568"/>
              <a:chOff x="407479" y="1786321"/>
              <a:chExt cx="2164398" cy="431856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62527" y="1786321"/>
                <a:ext cx="1524000" cy="1273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MOOCs</a:t>
                </a:r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24137" y="3270423"/>
                <a:ext cx="2047740" cy="2834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7479" y="3113023"/>
                <a:ext cx="2012347" cy="29847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rgbClr val="0B018B"/>
                    </a:solidFill>
                    <a:latin typeface="+mj-lt"/>
                    <a:cs typeface="Times New Roman" pitchFamily="18" charset="0"/>
                  </a:rPr>
                  <a:t>MOOCs </a:t>
                </a:r>
                <a:r>
                  <a:rPr lang="en-US" sz="2800" dirty="0">
                    <a:solidFill>
                      <a:srgbClr val="0B018B"/>
                    </a:solidFill>
                    <a:latin typeface="+mj-lt"/>
                    <a:cs typeface="Times New Roman" pitchFamily="18" charset="0"/>
                  </a:rPr>
                  <a:t>has teacher-student groups where MOOC </a:t>
                </a:r>
                <a:r>
                  <a:rPr lang="en-US" sz="2800" dirty="0" smtClean="0">
                    <a:solidFill>
                      <a:srgbClr val="0B018B"/>
                    </a:solidFill>
                    <a:latin typeface="+mj-lt"/>
                    <a:cs typeface="Times New Roman" pitchFamily="18" charset="0"/>
                  </a:rPr>
                  <a:t>coordinator/teacher  </a:t>
                </a:r>
                <a:r>
                  <a:rPr lang="en-US" sz="2800" dirty="0">
                    <a:solidFill>
                      <a:srgbClr val="0B018B"/>
                    </a:solidFill>
                    <a:latin typeface="+mj-lt"/>
                    <a:cs typeface="Times New Roman" pitchFamily="18" charset="0"/>
                  </a:rPr>
                  <a:t>interacts with the learner. A learner can earn certificate/credit on successful completion of MOOCs course on SWAYAM</a:t>
                </a:r>
                <a:r>
                  <a:rPr lang="en-US" sz="2800" dirty="0" smtClean="0">
                    <a:solidFill>
                      <a:srgbClr val="0B018B"/>
                    </a:solidFill>
                    <a:latin typeface="+mj-lt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B018B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Group 12"/>
          <p:cNvGrpSpPr/>
          <p:nvPr/>
        </p:nvGrpSpPr>
        <p:grpSpPr>
          <a:xfrm>
            <a:off x="480964" y="1412777"/>
            <a:ext cx="5786462" cy="5267621"/>
            <a:chOff x="2801407" y="1645918"/>
            <a:chExt cx="2000780" cy="5152218"/>
          </a:xfrm>
        </p:grpSpPr>
        <p:sp>
          <p:nvSpPr>
            <p:cNvPr id="11" name="Rectangle 10"/>
            <p:cNvSpPr/>
            <p:nvPr/>
          </p:nvSpPr>
          <p:spPr>
            <a:xfrm>
              <a:off x="2851203" y="1645918"/>
              <a:ext cx="1717972" cy="1690331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2" name="Oval 11"/>
            <p:cNvSpPr/>
            <p:nvPr/>
          </p:nvSpPr>
          <p:spPr>
            <a:xfrm>
              <a:off x="3100184" y="1742162"/>
              <a:ext cx="1294704" cy="1462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E-PG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Pathshala</a:t>
              </a:r>
              <a:endPara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(OER)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01407" y="3431933"/>
              <a:ext cx="2000780" cy="3355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51203" y="3336248"/>
              <a:ext cx="1717972" cy="34618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B018B"/>
                  </a:solidFill>
                  <a:latin typeface="+mj-lt"/>
                  <a:cs typeface="Times New Roman" pitchFamily="18" charset="0"/>
                </a:rPr>
                <a:t>E-PG </a:t>
              </a:r>
              <a:r>
                <a:rPr lang="en-US" sz="2800" dirty="0" err="1">
                  <a:solidFill>
                    <a:srgbClr val="0B018B"/>
                  </a:solidFill>
                  <a:latin typeface="+mj-lt"/>
                  <a:cs typeface="Times New Roman" pitchFamily="18" charset="0"/>
                </a:rPr>
                <a:t>Pathshala</a:t>
              </a:r>
              <a:r>
                <a:rPr lang="en-US" sz="2800" dirty="0">
                  <a:solidFill>
                    <a:srgbClr val="0B018B"/>
                  </a:solidFill>
                  <a:latin typeface="+mj-lt"/>
                  <a:cs typeface="Times New Roman" pitchFamily="18" charset="0"/>
                </a:rPr>
                <a:t> provides e-content   in four quadrants. It can be accessed as </a:t>
              </a:r>
              <a:r>
                <a:rPr lang="en-US" sz="2800" b="1" dirty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Open Educational Resource  (OER)</a:t>
              </a:r>
              <a:r>
                <a:rPr lang="en-US" sz="2800" dirty="0">
                  <a:solidFill>
                    <a:srgbClr val="0B018B"/>
                  </a:solidFill>
                  <a:latin typeface="+mj-lt"/>
                  <a:cs typeface="Times New Roman" pitchFamily="18" charset="0"/>
                </a:rPr>
                <a:t> where no teacher support/hand-holding for students is available</a:t>
              </a:r>
              <a:r>
                <a:rPr lang="en-US" sz="2800" dirty="0" smtClean="0">
                  <a:solidFill>
                    <a:srgbClr val="0B018B"/>
                  </a:solidFill>
                  <a:latin typeface="+mj-lt"/>
                  <a:cs typeface="Times New Roman" pitchFamily="18" charset="0"/>
                </a:rPr>
                <a:t>.</a:t>
              </a:r>
            </a:p>
            <a:p>
              <a:pPr algn="just"/>
              <a:endParaRPr lang="en-US" sz="2800" dirty="0" smtClean="0">
                <a:solidFill>
                  <a:srgbClr val="0B018B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2800" dirty="0">
                <a:solidFill>
                  <a:srgbClr val="0B018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5175" cy="1124744"/>
          </a:xfrm>
          <a:gradFill>
            <a:gsLst>
              <a:gs pos="100000">
                <a:srgbClr val="002060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IN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Development of MOOCs  </a:t>
            </a:r>
            <a:endParaRPr lang="en-IN" sz="60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3"/>
            <a:ext cx="12195175" cy="5661248"/>
          </a:xfrm>
          <a:gradFill>
            <a:gsLst>
              <a:gs pos="92000">
                <a:schemeClr val="bg1"/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Two methods followed:</a:t>
            </a:r>
          </a:p>
          <a:p>
            <a:pPr lvl="1">
              <a:lnSpc>
                <a:spcPct val="150000"/>
              </a:lnSpc>
            </a:pPr>
            <a:r>
              <a:rPr lang="en-IN" sz="2800" dirty="0" smtClean="0">
                <a:latin typeface="+mj-lt"/>
                <a:cs typeface="Times New Roman" pitchFamily="18" charset="0"/>
              </a:rPr>
              <a:t>Repurposed from e PGP </a:t>
            </a:r>
            <a:r>
              <a:rPr lang="en-IN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(63 uploaded on </a:t>
            </a:r>
            <a:r>
              <a:rPr lang="en-IN" sz="28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Swayam</a:t>
            </a:r>
            <a:r>
              <a:rPr lang="en-IN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100 in pipe-line)</a:t>
            </a:r>
          </a:p>
          <a:p>
            <a:pPr lvl="1">
              <a:lnSpc>
                <a:spcPct val="150000"/>
              </a:lnSpc>
            </a:pPr>
            <a:r>
              <a:rPr lang="en-IN" sz="2800" dirty="0" smtClean="0">
                <a:latin typeface="+mj-lt"/>
                <a:cs typeface="Times New Roman" pitchFamily="18" charset="0"/>
              </a:rPr>
              <a:t>New MOOCs to be developed (</a:t>
            </a:r>
            <a:r>
              <a:rPr lang="en-IN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100 in first  year</a:t>
            </a:r>
            <a:r>
              <a:rPr lang="en-IN" sz="2800" dirty="0" smtClean="0">
                <a:latin typeface="+mj-lt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latin typeface="+mj-lt"/>
                <a:cs typeface="Times New Roman" pitchFamily="18" charset="0"/>
              </a:rPr>
              <a:t>  New MOOCs may be offered for -  courses high in demand but  expertise not available in majority of the universities (</a:t>
            </a:r>
            <a:r>
              <a:rPr lang="en-IN" sz="3200" dirty="0" err="1" smtClean="0">
                <a:latin typeface="+mj-lt"/>
                <a:cs typeface="Times New Roman" pitchFamily="18" charset="0"/>
              </a:rPr>
              <a:t>eg</a:t>
            </a:r>
            <a:r>
              <a:rPr lang="en-IN" sz="3200" dirty="0" smtClean="0">
                <a:latin typeface="+mj-lt"/>
                <a:cs typeface="Times New Roman" pitchFamily="18" charset="0"/>
              </a:rPr>
              <a:t> Electives). </a:t>
            </a:r>
            <a:r>
              <a:rPr lang="en-IN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Suggestions</a:t>
            </a:r>
            <a:r>
              <a:rPr lang="en-IN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invited- academia, students, industry on UGC Website</a:t>
            </a:r>
            <a:endParaRPr lang="en-IN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For core and generic papers, e-PG </a:t>
            </a:r>
            <a:r>
              <a:rPr lang="en-IN" sz="32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Pathshala</a:t>
            </a:r>
            <a:r>
              <a:rPr lang="en-IN" sz="3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to be used as OER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825</Words>
  <Application>Microsoft Office PowerPoint</Application>
  <PresentationFormat>Custom</PresentationFormat>
  <Paragraphs>99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</vt:lpstr>
      <vt:lpstr>Arial Rounded MT Bold</vt:lpstr>
      <vt:lpstr>Calibri</vt:lpstr>
      <vt:lpstr>Franchise</vt:lpstr>
      <vt:lpstr>Gobold</vt:lpstr>
      <vt:lpstr>Gobold Light</vt:lpstr>
      <vt:lpstr>Tertre Med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e-Content vs  MOOCs </vt:lpstr>
      <vt:lpstr>Development of MOOCs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</dc:creator>
  <cp:lastModifiedBy>Abhishek</cp:lastModifiedBy>
  <cp:revision>840</cp:revision>
  <dcterms:created xsi:type="dcterms:W3CDTF">2006-08-16T00:00:00Z</dcterms:created>
  <dcterms:modified xsi:type="dcterms:W3CDTF">2017-07-06T15:09:28Z</dcterms:modified>
</cp:coreProperties>
</file>